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handoutMasterIdLst>
    <p:handoutMasterId r:id="rId21"/>
  </p:handoutMasterIdLst>
  <p:sldIdLst>
    <p:sldId id="256" r:id="rId2"/>
    <p:sldId id="267" r:id="rId3"/>
    <p:sldId id="268" r:id="rId4"/>
    <p:sldId id="257" r:id="rId5"/>
    <p:sldId id="258" r:id="rId6"/>
    <p:sldId id="259" r:id="rId7"/>
    <p:sldId id="260" r:id="rId8"/>
    <p:sldId id="261" r:id="rId9"/>
    <p:sldId id="262" r:id="rId10"/>
    <p:sldId id="271" r:id="rId11"/>
    <p:sldId id="272" r:id="rId12"/>
    <p:sldId id="269" r:id="rId13"/>
    <p:sldId id="274" r:id="rId14"/>
    <p:sldId id="263" r:id="rId15"/>
    <p:sldId id="270" r:id="rId16"/>
    <p:sldId id="264" r:id="rId17"/>
    <p:sldId id="275" r:id="rId18"/>
    <p:sldId id="26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50" autoAdjust="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B10828F-6B6E-4CF6-B961-9FCDF4527863}" type="datetimeFigureOut">
              <a:rPr lang="en-GB" smtClean="0"/>
              <a:t>30/04/2019</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135B2A-A956-4703-8021-B6577B3F2C0D}" type="slidenum">
              <a:rPr lang="en-GB" smtClean="0"/>
              <a:t>‹#›</a:t>
            </a:fld>
            <a:endParaRPr lang="en-GB"/>
          </a:p>
        </p:txBody>
      </p:sp>
    </p:spTree>
    <p:extLst>
      <p:ext uri="{BB962C8B-B14F-4D97-AF65-F5344CB8AC3E}">
        <p14:creationId xmlns:p14="http://schemas.microsoft.com/office/powerpoint/2010/main" val="16512991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3027B7-9EB7-4961-9F20-B87B2FEDB7AB}" type="datetimeFigureOut">
              <a:rPr lang="en-GB" smtClean="0"/>
              <a:t>30/04/2019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C5D7B6-1BEC-4049-87E0-3D409250878A}" type="slidenum">
              <a:rPr lang="en-GB" smtClean="0"/>
              <a:t>‹#›</a:t>
            </a:fld>
            <a:endParaRPr lang="en-GB"/>
          </a:p>
        </p:txBody>
      </p:sp>
    </p:spTree>
    <p:extLst>
      <p:ext uri="{BB962C8B-B14F-4D97-AF65-F5344CB8AC3E}">
        <p14:creationId xmlns:p14="http://schemas.microsoft.com/office/powerpoint/2010/main" val="3027197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Staff going</a:t>
            </a:r>
          </a:p>
          <a:p>
            <a:r>
              <a:rPr lang="en-GB" dirty="0" smtClean="0"/>
              <a:t>Ratios</a:t>
            </a:r>
            <a:r>
              <a:rPr lang="en-GB" baseline="0" dirty="0" smtClean="0"/>
              <a:t> (1:10 max)</a:t>
            </a:r>
            <a:endParaRPr lang="en-GB" dirty="0"/>
          </a:p>
        </p:txBody>
      </p:sp>
      <p:sp>
        <p:nvSpPr>
          <p:cNvPr id="4" name="Slide Number Placeholder 3"/>
          <p:cNvSpPr>
            <a:spLocks noGrp="1"/>
          </p:cNvSpPr>
          <p:nvPr>
            <p:ph type="sldNum" sz="quarter" idx="10"/>
          </p:nvPr>
        </p:nvSpPr>
        <p:spPr/>
        <p:txBody>
          <a:bodyPr/>
          <a:lstStyle/>
          <a:p>
            <a:fld id="{ABC5D7B6-1BEC-4049-87E0-3D409250878A}" type="slidenum">
              <a:rPr lang="en-GB" smtClean="0"/>
              <a:t>2</a:t>
            </a:fld>
            <a:endParaRPr lang="en-GB"/>
          </a:p>
        </p:txBody>
      </p:sp>
    </p:spTree>
    <p:extLst>
      <p:ext uri="{BB962C8B-B14F-4D97-AF65-F5344CB8AC3E}">
        <p14:creationId xmlns:p14="http://schemas.microsoft.com/office/powerpoint/2010/main" val="1622076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Steve:</a:t>
            </a:r>
          </a:p>
          <a:p>
            <a:r>
              <a:rPr lang="en-GB" dirty="0" smtClean="0"/>
              <a:t>Not a holiday – taking the learning outside the classroom</a:t>
            </a:r>
          </a:p>
          <a:p>
            <a:r>
              <a:rPr lang="en-GB" dirty="0" smtClean="0"/>
              <a:t>Behaviour</a:t>
            </a:r>
            <a:r>
              <a:rPr lang="en-GB" baseline="0" dirty="0" smtClean="0"/>
              <a:t> is obviously a priority as this could impact on the safety and enjoyment of the group. </a:t>
            </a:r>
          </a:p>
          <a:p>
            <a:r>
              <a:rPr lang="en-GB" baseline="0" dirty="0" smtClean="0"/>
              <a:t>Serious breeches in behaviour – parents will be contacted. To date, we have been fortunate enough not to need to do this, and we hope it continues. </a:t>
            </a:r>
          </a:p>
          <a:p>
            <a:endParaRPr lang="en-GB" baseline="0" dirty="0" smtClean="0"/>
          </a:p>
          <a:p>
            <a:r>
              <a:rPr lang="en-GB" baseline="0" dirty="0" smtClean="0"/>
              <a:t>It is hard work for all, but it is also great fun. The staff will ensure that all the pupils enjoy themselves. It’s been our experience that the pupils enjoy themselves so much, that although they are really excited when they return, they usually want to get straight back on the coach!</a:t>
            </a:r>
          </a:p>
          <a:p>
            <a:endParaRPr lang="en-GB" baseline="0" dirty="0" smtClean="0"/>
          </a:p>
          <a:p>
            <a:r>
              <a:rPr lang="en-GB" baseline="0" dirty="0" smtClean="0"/>
              <a:t>The safety of the whole group is a priority and Mrs Little and Miss </a:t>
            </a:r>
            <a:r>
              <a:rPr lang="en-GB" baseline="0" dirty="0" err="1" smtClean="0"/>
              <a:t>Hudemann</a:t>
            </a:r>
            <a:r>
              <a:rPr lang="en-GB" baseline="0" dirty="0" smtClean="0"/>
              <a:t> went on a Risk Assessment trip to make themselves familiar with the locations. You can be sure that we know where the pupils are at all times! They also need to do their bit, however, and we will talk about various ways this is achieved with the pupils. </a:t>
            </a:r>
          </a:p>
          <a:p>
            <a:endParaRPr lang="en-GB" baseline="0" dirty="0" smtClean="0"/>
          </a:p>
          <a:p>
            <a:r>
              <a:rPr lang="en-GB" baseline="0" dirty="0" smtClean="0"/>
              <a:t>Knowing that we have all these systems in place ensures that the pupils are happy. </a:t>
            </a:r>
          </a:p>
        </p:txBody>
      </p:sp>
      <p:sp>
        <p:nvSpPr>
          <p:cNvPr id="4" name="Slide Number Placeholder 3"/>
          <p:cNvSpPr>
            <a:spLocks noGrp="1"/>
          </p:cNvSpPr>
          <p:nvPr>
            <p:ph type="sldNum" sz="quarter" idx="10"/>
          </p:nvPr>
        </p:nvSpPr>
        <p:spPr/>
        <p:txBody>
          <a:bodyPr/>
          <a:lstStyle/>
          <a:p>
            <a:fld id="{ABC5D7B6-1BEC-4049-87E0-3D409250878A}" type="slidenum">
              <a:rPr lang="en-GB" smtClean="0"/>
              <a:t>3</a:t>
            </a:fld>
            <a:endParaRPr lang="en-GB"/>
          </a:p>
        </p:txBody>
      </p:sp>
    </p:spTree>
    <p:extLst>
      <p:ext uri="{BB962C8B-B14F-4D97-AF65-F5344CB8AC3E}">
        <p14:creationId xmlns:p14="http://schemas.microsoft.com/office/powerpoint/2010/main" val="1622076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C5D7B6-1BEC-4049-87E0-3D409250878A}" type="slidenum">
              <a:rPr lang="en-GB" smtClean="0"/>
              <a:t>9</a:t>
            </a:fld>
            <a:endParaRPr lang="en-GB"/>
          </a:p>
        </p:txBody>
      </p:sp>
    </p:spTree>
    <p:extLst>
      <p:ext uri="{BB962C8B-B14F-4D97-AF65-F5344CB8AC3E}">
        <p14:creationId xmlns:p14="http://schemas.microsoft.com/office/powerpoint/2010/main" val="3554774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Fantastic location</a:t>
            </a:r>
            <a:r>
              <a:rPr lang="en-GB" baseline="0" dirty="0" smtClean="0"/>
              <a:t> – 18</a:t>
            </a:r>
            <a:r>
              <a:rPr lang="en-GB" baseline="30000" dirty="0" smtClean="0"/>
              <a:t>th</a:t>
            </a:r>
            <a:r>
              <a:rPr lang="en-GB" baseline="0" dirty="0" smtClean="0"/>
              <a:t> Century Stately home. </a:t>
            </a:r>
            <a:endParaRPr lang="en-GB" dirty="0" smtClean="0"/>
          </a:p>
          <a:p>
            <a:r>
              <a:rPr lang="en-GB" dirty="0" smtClean="0"/>
              <a:t>Bedrooms</a:t>
            </a:r>
          </a:p>
          <a:p>
            <a:r>
              <a:rPr lang="en-GB" dirty="0" smtClean="0"/>
              <a:t>Personal</a:t>
            </a:r>
            <a:r>
              <a:rPr lang="en-GB" baseline="0" dirty="0" smtClean="0"/>
              <a:t> Hygiene</a:t>
            </a:r>
          </a:p>
          <a:p>
            <a:r>
              <a:rPr lang="en-GB" baseline="0" dirty="0" smtClean="0"/>
              <a:t>Room Points</a:t>
            </a:r>
          </a:p>
          <a:p>
            <a:r>
              <a:rPr lang="en-GB" baseline="0" dirty="0" smtClean="0"/>
              <a:t>Meals</a:t>
            </a:r>
          </a:p>
          <a:p>
            <a:r>
              <a:rPr lang="en-GB" baseline="0" dirty="0" smtClean="0"/>
              <a:t>Bed times</a:t>
            </a:r>
          </a:p>
          <a:p>
            <a:r>
              <a:rPr lang="en-GB" baseline="0" dirty="0" smtClean="0"/>
              <a:t>Pocket Money</a:t>
            </a:r>
          </a:p>
          <a:p>
            <a:r>
              <a:rPr lang="en-GB" baseline="0" dirty="0" smtClean="0"/>
              <a:t>Medicines</a:t>
            </a:r>
          </a:p>
          <a:p>
            <a:endParaRPr lang="en-GB" dirty="0"/>
          </a:p>
        </p:txBody>
      </p:sp>
      <p:sp>
        <p:nvSpPr>
          <p:cNvPr id="4" name="Slide Number Placeholder 3"/>
          <p:cNvSpPr>
            <a:spLocks noGrp="1"/>
          </p:cNvSpPr>
          <p:nvPr>
            <p:ph type="sldNum" sz="quarter" idx="10"/>
          </p:nvPr>
        </p:nvSpPr>
        <p:spPr/>
        <p:txBody>
          <a:bodyPr/>
          <a:lstStyle/>
          <a:p>
            <a:fld id="{ABC5D7B6-1BEC-4049-87E0-3D409250878A}" type="slidenum">
              <a:rPr lang="en-GB" smtClean="0"/>
              <a:t>10</a:t>
            </a:fld>
            <a:endParaRPr lang="en-GB"/>
          </a:p>
        </p:txBody>
      </p:sp>
    </p:spTree>
    <p:extLst>
      <p:ext uri="{BB962C8B-B14F-4D97-AF65-F5344CB8AC3E}">
        <p14:creationId xmlns:p14="http://schemas.microsoft.com/office/powerpoint/2010/main" val="3554774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Fantastic location</a:t>
            </a:r>
            <a:r>
              <a:rPr lang="en-GB" baseline="0" dirty="0" smtClean="0"/>
              <a:t> – 18</a:t>
            </a:r>
            <a:r>
              <a:rPr lang="en-GB" baseline="30000" dirty="0" smtClean="0"/>
              <a:t>th</a:t>
            </a:r>
            <a:r>
              <a:rPr lang="en-GB" baseline="0" dirty="0" smtClean="0"/>
              <a:t> Century Stately home. </a:t>
            </a:r>
            <a:endParaRPr lang="en-GB" dirty="0" smtClean="0"/>
          </a:p>
          <a:p>
            <a:r>
              <a:rPr lang="en-GB" dirty="0" smtClean="0"/>
              <a:t>Bedrooms</a:t>
            </a:r>
          </a:p>
          <a:p>
            <a:r>
              <a:rPr lang="en-GB" dirty="0" smtClean="0"/>
              <a:t>Personal</a:t>
            </a:r>
            <a:r>
              <a:rPr lang="en-GB" baseline="0" dirty="0" smtClean="0"/>
              <a:t> Hygiene</a:t>
            </a:r>
          </a:p>
          <a:p>
            <a:r>
              <a:rPr lang="en-GB" baseline="0" dirty="0" smtClean="0"/>
              <a:t>Room Points</a:t>
            </a:r>
          </a:p>
          <a:p>
            <a:r>
              <a:rPr lang="en-GB" baseline="0" dirty="0" smtClean="0"/>
              <a:t>Meals</a:t>
            </a:r>
          </a:p>
          <a:p>
            <a:r>
              <a:rPr lang="en-GB" baseline="0" dirty="0" smtClean="0"/>
              <a:t>Bed times</a:t>
            </a:r>
          </a:p>
          <a:p>
            <a:r>
              <a:rPr lang="en-GB" baseline="0" dirty="0" smtClean="0"/>
              <a:t>Pocket Money</a:t>
            </a:r>
          </a:p>
          <a:p>
            <a:r>
              <a:rPr lang="en-GB" baseline="0" dirty="0" smtClean="0"/>
              <a:t>Medicines</a:t>
            </a:r>
          </a:p>
          <a:p>
            <a:endParaRPr lang="en-GB" dirty="0"/>
          </a:p>
        </p:txBody>
      </p:sp>
      <p:sp>
        <p:nvSpPr>
          <p:cNvPr id="4" name="Slide Number Placeholder 3"/>
          <p:cNvSpPr>
            <a:spLocks noGrp="1"/>
          </p:cNvSpPr>
          <p:nvPr>
            <p:ph type="sldNum" sz="quarter" idx="10"/>
          </p:nvPr>
        </p:nvSpPr>
        <p:spPr/>
        <p:txBody>
          <a:bodyPr/>
          <a:lstStyle/>
          <a:p>
            <a:fld id="{ABC5D7B6-1BEC-4049-87E0-3D409250878A}" type="slidenum">
              <a:rPr lang="en-GB" smtClean="0"/>
              <a:t>11</a:t>
            </a:fld>
            <a:endParaRPr lang="en-GB"/>
          </a:p>
        </p:txBody>
      </p:sp>
    </p:spTree>
    <p:extLst>
      <p:ext uri="{BB962C8B-B14F-4D97-AF65-F5344CB8AC3E}">
        <p14:creationId xmlns:p14="http://schemas.microsoft.com/office/powerpoint/2010/main" val="3554774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School journey is a chance for the pupils to show independence and</a:t>
            </a:r>
            <a:r>
              <a:rPr lang="en-GB" baseline="0" dirty="0" smtClean="0"/>
              <a:t> a high level of personal organisation. We will expect them to be organised enough to be in the right place at the right time, with the right equipment and clothing. Even though our ratio is quite high, we can’t be expected to continually keep asking and reminding them what they should be doing. </a:t>
            </a:r>
          </a:p>
          <a:p>
            <a:endParaRPr lang="en-GB" baseline="0" dirty="0" smtClean="0"/>
          </a:p>
          <a:p>
            <a:r>
              <a:rPr lang="en-GB" baseline="0" dirty="0" smtClean="0"/>
              <a:t>Time is taken each evening to ensure that the pupils know what the following day will be about, and what they might need. It’s all about empowering the pupils to take ownership of their learning. </a:t>
            </a:r>
          </a:p>
          <a:p>
            <a:endParaRPr lang="en-GB" baseline="0" dirty="0" smtClean="0"/>
          </a:p>
          <a:p>
            <a:r>
              <a:rPr lang="en-GB" baseline="0" dirty="0" smtClean="0"/>
              <a:t>The first time they need to be really organised is on the Sunday morning:</a:t>
            </a:r>
          </a:p>
          <a:p>
            <a:r>
              <a:rPr lang="en-GB" baseline="0" dirty="0" smtClean="0"/>
              <a:t>Medicines </a:t>
            </a:r>
          </a:p>
          <a:p>
            <a:r>
              <a:rPr lang="en-GB" baseline="0" dirty="0" smtClean="0"/>
              <a:t>Pocket Money</a:t>
            </a:r>
          </a:p>
          <a:p>
            <a:r>
              <a:rPr lang="en-GB" baseline="0" dirty="0" smtClean="0"/>
              <a:t>Packed lunch</a:t>
            </a:r>
          </a:p>
          <a:p>
            <a:r>
              <a:rPr lang="en-GB" baseline="0" dirty="0" smtClean="0"/>
              <a:t>Rucksack</a:t>
            </a:r>
          </a:p>
          <a:p>
            <a:r>
              <a:rPr lang="en-GB" baseline="0" dirty="0" smtClean="0"/>
              <a:t>Notebook </a:t>
            </a:r>
            <a:r>
              <a:rPr lang="en-GB" baseline="0" dirty="0" err="1" smtClean="0"/>
              <a:t>etc</a:t>
            </a:r>
            <a:endParaRPr lang="en-GB" baseline="0" dirty="0" smtClean="0"/>
          </a:p>
          <a:p>
            <a:endParaRPr lang="en-GB" baseline="0" dirty="0" smtClean="0"/>
          </a:p>
          <a:p>
            <a:r>
              <a:rPr lang="en-GB" baseline="0" dirty="0" smtClean="0"/>
              <a:t>Clothing – had a list already – NO school uniform (winter) – school hoodies - some casual… waterproofs etc. NOT brand new walking boots.</a:t>
            </a:r>
            <a:endParaRPr lang="en-GB" dirty="0" smtClean="0"/>
          </a:p>
          <a:p>
            <a:endParaRPr lang="en-GB" dirty="0" smtClean="0"/>
          </a:p>
          <a:p>
            <a:r>
              <a:rPr lang="en-GB" dirty="0" smtClean="0"/>
              <a:t>Cameras</a:t>
            </a:r>
          </a:p>
          <a:p>
            <a:r>
              <a:rPr lang="en-GB" dirty="0" smtClean="0"/>
              <a:t>NO OTHER</a:t>
            </a:r>
            <a:r>
              <a:rPr lang="en-GB" baseline="0" dirty="0" smtClean="0"/>
              <a:t> ELECTRONIC ITEMS </a:t>
            </a:r>
          </a:p>
          <a:p>
            <a:endParaRPr lang="en-GB" dirty="0"/>
          </a:p>
        </p:txBody>
      </p:sp>
      <p:sp>
        <p:nvSpPr>
          <p:cNvPr id="4" name="Slide Number Placeholder 3"/>
          <p:cNvSpPr>
            <a:spLocks noGrp="1"/>
          </p:cNvSpPr>
          <p:nvPr>
            <p:ph type="sldNum" sz="quarter" idx="10"/>
          </p:nvPr>
        </p:nvSpPr>
        <p:spPr/>
        <p:txBody>
          <a:bodyPr/>
          <a:lstStyle/>
          <a:p>
            <a:fld id="{ABC5D7B6-1BEC-4049-87E0-3D409250878A}" type="slidenum">
              <a:rPr lang="en-GB" smtClean="0"/>
              <a:t>12</a:t>
            </a:fld>
            <a:endParaRPr lang="en-GB"/>
          </a:p>
        </p:txBody>
      </p:sp>
    </p:spTree>
    <p:extLst>
      <p:ext uri="{BB962C8B-B14F-4D97-AF65-F5344CB8AC3E}">
        <p14:creationId xmlns:p14="http://schemas.microsoft.com/office/powerpoint/2010/main" val="771059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C5D7B6-1BEC-4049-87E0-3D409250878A}" type="slidenum">
              <a:rPr lang="en-GB" smtClean="0"/>
              <a:t>13</a:t>
            </a:fld>
            <a:endParaRPr lang="en-GB"/>
          </a:p>
        </p:txBody>
      </p:sp>
    </p:spTree>
    <p:extLst>
      <p:ext uri="{BB962C8B-B14F-4D97-AF65-F5344CB8AC3E}">
        <p14:creationId xmlns:p14="http://schemas.microsoft.com/office/powerpoint/2010/main" val="771059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Emergency contact – phone the School who will have mine and your phone numbers</a:t>
            </a:r>
          </a:p>
          <a:p>
            <a:endParaRPr lang="en-GB" dirty="0"/>
          </a:p>
        </p:txBody>
      </p:sp>
      <p:sp>
        <p:nvSpPr>
          <p:cNvPr id="4" name="Slide Number Placeholder 3"/>
          <p:cNvSpPr>
            <a:spLocks noGrp="1"/>
          </p:cNvSpPr>
          <p:nvPr>
            <p:ph type="sldNum" sz="quarter" idx="10"/>
          </p:nvPr>
        </p:nvSpPr>
        <p:spPr/>
        <p:txBody>
          <a:bodyPr/>
          <a:lstStyle/>
          <a:p>
            <a:fld id="{ABC5D7B6-1BEC-4049-87E0-3D409250878A}" type="slidenum">
              <a:rPr lang="en-GB" smtClean="0"/>
              <a:t>16</a:t>
            </a:fld>
            <a:endParaRPr lang="en-GB"/>
          </a:p>
        </p:txBody>
      </p:sp>
    </p:spTree>
    <p:extLst>
      <p:ext uri="{BB962C8B-B14F-4D97-AF65-F5344CB8AC3E}">
        <p14:creationId xmlns:p14="http://schemas.microsoft.com/office/powerpoint/2010/main" val="9481641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F569536B-A719-478A-9141-0005DD9A4E18}" type="datetimeFigureOut">
              <a:rPr lang="en-GB" smtClean="0"/>
              <a:t>30/04/2019</a:t>
            </a:fld>
            <a:endParaRPr lang="en-GB"/>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GB"/>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63DA3596-25AC-459D-B677-F55259B6B71C}"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569536B-A719-478A-9141-0005DD9A4E18}" type="datetimeFigureOut">
              <a:rPr lang="en-GB" smtClean="0"/>
              <a:t>30/04/2019</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63DA3596-25AC-459D-B677-F55259B6B71C}"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F569536B-A719-478A-9141-0005DD9A4E18}" type="datetimeFigureOut">
              <a:rPr lang="en-GB" smtClean="0"/>
              <a:t>30/04/2019</a:t>
            </a:fld>
            <a:endParaRPr lang="en-GB"/>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GB"/>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63DA3596-25AC-459D-B677-F55259B6B71C}"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569536B-A719-478A-9141-0005DD9A4E18}" type="datetimeFigureOut">
              <a:rPr lang="en-GB" smtClean="0"/>
              <a:t>30/04/2019</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63DA3596-25AC-459D-B677-F55259B6B71C}"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F569536B-A719-478A-9141-0005DD9A4E18}" type="datetimeFigureOut">
              <a:rPr lang="en-GB" smtClean="0"/>
              <a:t>30/04/2019</a:t>
            </a:fld>
            <a:endParaRPr lang="en-GB"/>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GB"/>
          </a:p>
        </p:txBody>
      </p:sp>
      <p:sp>
        <p:nvSpPr>
          <p:cNvPr id="6" name="Slide Number Placeholder 5"/>
          <p:cNvSpPr>
            <a:spLocks noGrp="1"/>
          </p:cNvSpPr>
          <p:nvPr>
            <p:ph type="sldNum" sz="quarter" idx="12"/>
          </p:nvPr>
        </p:nvSpPr>
        <p:spPr>
          <a:xfrm>
            <a:off x="6733952" y="6555112"/>
            <a:ext cx="588336" cy="228600"/>
          </a:xfrm>
        </p:spPr>
        <p:txBody>
          <a:bodyPr/>
          <a:lstStyle>
            <a:extLst/>
          </a:lstStyle>
          <a:p>
            <a:fld id="{63DA3596-25AC-459D-B677-F55259B6B71C}"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569536B-A719-478A-9141-0005DD9A4E18}" type="datetimeFigureOut">
              <a:rPr lang="en-GB" smtClean="0"/>
              <a:t>30/04/2019</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63DA3596-25AC-459D-B677-F55259B6B71C}"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569536B-A719-478A-9141-0005DD9A4E18}" type="datetimeFigureOut">
              <a:rPr lang="en-GB" smtClean="0"/>
              <a:t>30/04/2019</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63DA3596-25AC-459D-B677-F55259B6B71C}"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569536B-A719-478A-9141-0005DD9A4E18}" type="datetimeFigureOut">
              <a:rPr lang="en-GB" smtClean="0"/>
              <a:t>30/04/2019</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63DA3596-25AC-459D-B677-F55259B6B71C}"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F569536B-A719-478A-9141-0005DD9A4E18}" type="datetimeFigureOut">
              <a:rPr lang="en-GB" smtClean="0"/>
              <a:t>30/04/2019</a:t>
            </a:fld>
            <a:endParaRPr lang="en-GB"/>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GB"/>
          </a:p>
        </p:txBody>
      </p:sp>
      <p:sp>
        <p:nvSpPr>
          <p:cNvPr id="4" name="Slide Number Placeholder 3"/>
          <p:cNvSpPr>
            <a:spLocks noGrp="1"/>
          </p:cNvSpPr>
          <p:nvPr>
            <p:ph type="sldNum" sz="quarter" idx="12"/>
          </p:nvPr>
        </p:nvSpPr>
        <p:spPr/>
        <p:txBody>
          <a:bodyPr/>
          <a:lstStyle>
            <a:extLst/>
          </a:lstStyle>
          <a:p>
            <a:fld id="{63DA3596-25AC-459D-B677-F55259B6B71C}"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569536B-A719-478A-9141-0005DD9A4E18}" type="datetimeFigureOut">
              <a:rPr lang="en-GB" smtClean="0"/>
              <a:t>30/04/2019</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63DA3596-25AC-459D-B677-F55259B6B71C}"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F569536B-A719-478A-9141-0005DD9A4E18}" type="datetimeFigureOut">
              <a:rPr lang="en-GB" smtClean="0"/>
              <a:t>30/04/2019</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63DA3596-25AC-459D-B677-F55259B6B71C}" type="slidenum">
              <a:rPr lang="en-GB" smtClean="0"/>
              <a:t>‹#›</a:t>
            </a:fld>
            <a:endParaRPr lang="en-GB"/>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F569536B-A719-478A-9141-0005DD9A4E18}" type="datetimeFigureOut">
              <a:rPr lang="en-GB" smtClean="0"/>
              <a:t>30/04/2019</a:t>
            </a:fld>
            <a:endParaRPr lang="en-GB"/>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GB"/>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63DA3596-25AC-459D-B677-F55259B6B71C}"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3.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3.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jpeg"/><Relationship Id="rId4" Type="http://schemas.microsoft.com/office/2007/relationships/hdphoto" Target="../media/hdphoto1.wdp"/><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9792" y="533400"/>
            <a:ext cx="6232722" cy="2868168"/>
          </a:xfrm>
        </p:spPr>
        <p:txBody>
          <a:bodyPr/>
          <a:lstStyle/>
          <a:p>
            <a:r>
              <a:rPr lang="en-GB" sz="4800" dirty="0" smtClean="0"/>
              <a:t>Chateau Beaumont</a:t>
            </a:r>
            <a:endParaRPr lang="en-GB" sz="4800" dirty="0"/>
          </a:p>
        </p:txBody>
      </p:sp>
      <p:sp>
        <p:nvSpPr>
          <p:cNvPr id="3" name="Subtitle 2"/>
          <p:cNvSpPr>
            <a:spLocks noGrp="1"/>
          </p:cNvSpPr>
          <p:nvPr>
            <p:ph type="subTitle" idx="1"/>
          </p:nvPr>
        </p:nvSpPr>
        <p:spPr/>
        <p:txBody>
          <a:bodyPr>
            <a:normAutofit/>
          </a:bodyPr>
          <a:lstStyle/>
          <a:p>
            <a:r>
              <a:rPr lang="en-GB" sz="3200" dirty="0" smtClean="0"/>
              <a:t>Year 6 Residential Trip</a:t>
            </a:r>
          </a:p>
          <a:p>
            <a:r>
              <a:rPr lang="en-GB" sz="3200" dirty="0" smtClean="0"/>
              <a:t>20</a:t>
            </a:r>
            <a:r>
              <a:rPr lang="en-GB" sz="3200" baseline="30000" dirty="0" smtClean="0"/>
              <a:t>th</a:t>
            </a:r>
            <a:r>
              <a:rPr lang="en-GB" sz="3200" dirty="0" smtClean="0"/>
              <a:t> </a:t>
            </a:r>
            <a:r>
              <a:rPr lang="en-GB" sz="3200" dirty="0" smtClean="0"/>
              <a:t>– </a:t>
            </a:r>
            <a:r>
              <a:rPr lang="en-GB" sz="3200" dirty="0" smtClean="0"/>
              <a:t>24</a:t>
            </a:r>
            <a:r>
              <a:rPr lang="en-GB" sz="3200" baseline="30000" dirty="0" smtClean="0"/>
              <a:t>th</a:t>
            </a:r>
            <a:r>
              <a:rPr lang="en-GB" sz="3200" dirty="0" smtClean="0"/>
              <a:t> May 2019</a:t>
            </a:r>
            <a:endParaRPr lang="en-GB" sz="3200" dirty="0"/>
          </a:p>
        </p:txBody>
      </p:sp>
      <p:sp>
        <p:nvSpPr>
          <p:cNvPr id="4" name="AutoShape 2" descr="https://encrypted-tbn3.gstatic.com/images?q=tbn:ANd9GcTzzOijy4axQ-H95noJRZAXyknonkHqzklfnuF296JL6R85ggzTG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59" b="99541" l="1299" r="100000">
                        <a14:foregroundMark x1="10823" y1="12385" x2="10823" y2="12385"/>
                        <a14:foregroundMark x1="16450" y1="83028" x2="16450" y2="83028"/>
                        <a14:foregroundMark x1="54113" y1="45872" x2="54113" y2="45872"/>
                        <a14:foregroundMark x1="49784" y1="50917" x2="49784" y2="50917"/>
                        <a14:foregroundMark x1="49784" y1="38991" x2="49784" y2="38991"/>
                        <a14:foregroundMark x1="49351" y1="50917" x2="49351" y2="50917"/>
                        <a14:foregroundMark x1="58009" y1="59633" x2="58009" y2="59633"/>
                        <a14:foregroundMark x1="68831" y1="65596" x2="50216" y2="61009"/>
                        <a14:foregroundMark x1="54113" y1="60550" x2="49784" y2="27523"/>
                        <a14:foregroundMark x1="40260" y1="21560" x2="59307" y2="31193"/>
                        <a14:foregroundMark x1="49351" y1="31193" x2="44156" y2="50459"/>
                      </a14:backgroundRemoval>
                    </a14:imgEffect>
                  </a14:imgLayer>
                </a14:imgProps>
              </a:ext>
              <a:ext uri="{28A0092B-C50C-407E-A947-70E740481C1C}">
                <a14:useLocalDpi xmlns:a14="http://schemas.microsoft.com/office/drawing/2010/main" val="0"/>
              </a:ext>
            </a:extLst>
          </a:blip>
          <a:srcRect/>
          <a:stretch>
            <a:fillRect/>
          </a:stretch>
        </p:blipFill>
        <p:spPr bwMode="auto">
          <a:xfrm>
            <a:off x="6732239" y="4653136"/>
            <a:ext cx="2200275"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0812" y="346787"/>
            <a:ext cx="2709500" cy="2002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Callout 4"/>
          <p:cNvSpPr/>
          <p:nvPr/>
        </p:nvSpPr>
        <p:spPr>
          <a:xfrm>
            <a:off x="398403" y="3861048"/>
            <a:ext cx="4272409" cy="2448272"/>
          </a:xfrm>
          <a:prstGeom prst="wedgeEllipseCallout">
            <a:avLst>
              <a:gd name="adj1" fmla="val -55652"/>
              <a:gd name="adj2" fmla="val 647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Welcome All! </a:t>
            </a:r>
            <a:r>
              <a:rPr lang="en-GB" sz="2400" dirty="0" smtClean="0"/>
              <a:t>Please</a:t>
            </a:r>
            <a:endParaRPr lang="en-GB" sz="2400" dirty="0" smtClean="0"/>
          </a:p>
          <a:p>
            <a:pPr algn="ctr"/>
            <a:r>
              <a:rPr lang="en-GB" sz="2400" dirty="0"/>
              <a:t>t</a:t>
            </a:r>
            <a:r>
              <a:rPr lang="en-GB" sz="2400" dirty="0" smtClean="0"/>
              <a:t>ake a seat.</a:t>
            </a:r>
          </a:p>
          <a:p>
            <a:pPr algn="ctr"/>
            <a:r>
              <a:rPr lang="en-GB" sz="2400" dirty="0" smtClean="0"/>
              <a:t>Students welcome to listen quietly.</a:t>
            </a:r>
            <a:endParaRPr lang="en-GB" sz="2400" dirty="0"/>
          </a:p>
        </p:txBody>
      </p:sp>
    </p:spTree>
    <p:extLst>
      <p:ext uri="{BB962C8B-B14F-4D97-AF65-F5344CB8AC3E}">
        <p14:creationId xmlns:p14="http://schemas.microsoft.com/office/powerpoint/2010/main" val="13468664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71800" y="160338"/>
            <a:ext cx="5400600" cy="649804"/>
          </a:xfrm>
        </p:spPr>
        <p:txBody>
          <a:bodyPr/>
          <a:lstStyle/>
          <a:p>
            <a:pPr algn="l"/>
            <a:r>
              <a:rPr lang="en-GB" sz="4400" dirty="0" smtClean="0"/>
              <a:t>Accommodation</a:t>
            </a:r>
            <a:endParaRPr lang="en-GB" sz="4400" dirty="0"/>
          </a:p>
        </p:txBody>
      </p:sp>
      <p:sp>
        <p:nvSpPr>
          <p:cNvPr id="3" name="Subtitle 2"/>
          <p:cNvSpPr>
            <a:spLocks noGrp="1"/>
          </p:cNvSpPr>
          <p:nvPr>
            <p:ph type="subTitle" idx="1"/>
          </p:nvPr>
        </p:nvSpPr>
        <p:spPr>
          <a:xfrm>
            <a:off x="2828338" y="1124744"/>
            <a:ext cx="6261216" cy="4680520"/>
          </a:xfrm>
        </p:spPr>
        <p:txBody>
          <a:bodyPr>
            <a:normAutofit/>
          </a:bodyPr>
          <a:lstStyle/>
          <a:p>
            <a:pPr algn="l"/>
            <a:r>
              <a:rPr lang="en-GB" sz="2000" dirty="0" smtClean="0"/>
              <a:t>- pupils will be in rooms of 6 to </a:t>
            </a:r>
            <a:r>
              <a:rPr lang="en-GB" sz="2000" dirty="0" smtClean="0"/>
              <a:t>12 </a:t>
            </a:r>
            <a:r>
              <a:rPr lang="en-GB" sz="2000" dirty="0" smtClean="0"/>
              <a:t>(boys and girls separated)</a:t>
            </a:r>
          </a:p>
          <a:p>
            <a:pPr algn="l"/>
            <a:r>
              <a:rPr lang="en-GB" sz="2000" dirty="0" smtClean="0"/>
              <a:t>- rooms will be overseen by staff</a:t>
            </a:r>
          </a:p>
          <a:p>
            <a:pPr algn="l"/>
            <a:r>
              <a:rPr lang="en-GB" sz="2000" dirty="0" smtClean="0"/>
              <a:t>- points will be given for tidy rooms (with a prize at 	the end of the week)</a:t>
            </a:r>
          </a:p>
          <a:p>
            <a:pPr algn="l"/>
            <a:r>
              <a:rPr lang="en-GB" sz="2000" dirty="0" smtClean="0"/>
              <a:t>- bed time will be around 9:30, lights out at 10:00</a:t>
            </a:r>
          </a:p>
          <a:p>
            <a:pPr algn="l"/>
            <a:r>
              <a:rPr lang="en-GB" sz="2000" dirty="0" smtClean="0"/>
              <a:t>- </a:t>
            </a:r>
            <a:r>
              <a:rPr lang="en-GB" sz="2000" dirty="0"/>
              <a:t>m</a:t>
            </a:r>
            <a:r>
              <a:rPr lang="en-GB" sz="2000" dirty="0" smtClean="0"/>
              <a:t>edication will be administered by one member of staff each day with a record being kept</a:t>
            </a:r>
          </a:p>
          <a:p>
            <a:pPr algn="l"/>
            <a:r>
              <a:rPr lang="en-GB" sz="2000" dirty="0" smtClean="0"/>
              <a:t>- personal hygiene will be emphasised</a:t>
            </a:r>
          </a:p>
          <a:p>
            <a:pPr algn="l"/>
            <a:endParaRPr lang="en-GB" sz="2000" dirty="0" smtClean="0"/>
          </a:p>
          <a:p>
            <a:pPr algn="l"/>
            <a:endParaRPr lang="en-GB" sz="3600" dirty="0" smtClean="0"/>
          </a:p>
          <a:p>
            <a:pPr algn="l"/>
            <a:r>
              <a:rPr lang="en-US" sz="2300" dirty="0" smtClean="0"/>
              <a:t>	</a:t>
            </a:r>
            <a:endParaRPr lang="en-GB" sz="3200" dirty="0"/>
          </a:p>
        </p:txBody>
      </p:sp>
      <p:sp>
        <p:nvSpPr>
          <p:cNvPr id="4" name="AutoShape 2" descr="https://encrypted-tbn3.gstatic.com/images?q=tbn:ANd9GcTzzOijy4axQ-H95noJRZAXyknonkHqzklfnuF296JL6R85ggzTG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59" b="99541" l="1299" r="100000">
                        <a14:foregroundMark x1="10823" y1="12385" x2="10823" y2="12385"/>
                        <a14:foregroundMark x1="16450" y1="83028" x2="16450" y2="83028"/>
                        <a14:foregroundMark x1="54113" y1="45872" x2="54113" y2="45872"/>
                        <a14:foregroundMark x1="49784" y1="50917" x2="49784" y2="50917"/>
                        <a14:foregroundMark x1="49784" y1="38991" x2="49784" y2="38991"/>
                        <a14:foregroundMark x1="49351" y1="50917" x2="49351" y2="50917"/>
                        <a14:foregroundMark x1="58009" y1="59633" x2="58009" y2="59633"/>
                        <a14:foregroundMark x1="68831" y1="65596" x2="50216" y2="61009"/>
                        <a14:foregroundMark x1="54113" y1="60550" x2="49784" y2="27523"/>
                        <a14:foregroundMark x1="40260" y1="21560" x2="59307" y2="31193"/>
                        <a14:foregroundMark x1="49351" y1="31193" x2="44156" y2="50459"/>
                      </a14:backgroundRemoval>
                    </a14:imgEffect>
                  </a14:imgLayer>
                </a14:imgProps>
              </a:ext>
              <a:ext uri="{28A0092B-C50C-407E-A947-70E740481C1C}">
                <a14:useLocalDpi xmlns:a14="http://schemas.microsoft.com/office/drawing/2010/main" val="0"/>
              </a:ext>
            </a:extLst>
          </a:blip>
          <a:srcRect/>
          <a:stretch>
            <a:fillRect/>
          </a:stretch>
        </p:blipFill>
        <p:spPr bwMode="auto">
          <a:xfrm>
            <a:off x="7832376" y="5691360"/>
            <a:ext cx="1100138"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4738" y="168513"/>
            <a:ext cx="1150286" cy="849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2915816" y="836712"/>
            <a:ext cx="4824536" cy="0"/>
          </a:xfrm>
          <a:prstGeom prst="line">
            <a:avLst/>
          </a:prstGeom>
          <a:ln w="57150"/>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039" y="4029173"/>
            <a:ext cx="2627784" cy="2862322"/>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solidFill>
                  <a:srgbClr val="002060"/>
                </a:solidFill>
              </a:rPr>
              <a:t>Staff</a:t>
            </a:r>
          </a:p>
          <a:p>
            <a:pPr marL="285750" indent="-285750">
              <a:buFont typeface="Arial" panose="020B0604020202020204" pitchFamily="34" charset="0"/>
              <a:buChar char="•"/>
            </a:pPr>
            <a:r>
              <a:rPr lang="en-GB" sz="2000" dirty="0" smtClean="0">
                <a:solidFill>
                  <a:srgbClr val="002060"/>
                </a:solidFill>
              </a:rPr>
              <a:t>Purpose</a:t>
            </a:r>
          </a:p>
          <a:p>
            <a:pPr marL="285750" indent="-285750">
              <a:buFont typeface="Arial" panose="020B0604020202020204" pitchFamily="34" charset="0"/>
              <a:buChar char="•"/>
            </a:pPr>
            <a:r>
              <a:rPr lang="en-GB" sz="2000" dirty="0" smtClean="0">
                <a:solidFill>
                  <a:srgbClr val="002060"/>
                </a:solidFill>
              </a:rPr>
              <a:t>Itinerary</a:t>
            </a:r>
          </a:p>
          <a:p>
            <a:pPr marL="285750" indent="-285750">
              <a:buFont typeface="Arial" panose="020B0604020202020204" pitchFamily="34" charset="0"/>
              <a:buChar char="•"/>
            </a:pPr>
            <a:r>
              <a:rPr lang="en-GB" sz="2000" dirty="0" smtClean="0">
                <a:solidFill>
                  <a:srgbClr val="FF0000"/>
                </a:solidFill>
              </a:rPr>
              <a:t>Accommodation</a:t>
            </a:r>
          </a:p>
          <a:p>
            <a:pPr marL="285750" indent="-285750">
              <a:buFont typeface="Arial" panose="020B0604020202020204" pitchFamily="34" charset="0"/>
              <a:buChar char="•"/>
            </a:pPr>
            <a:r>
              <a:rPr lang="en-GB" sz="2000" dirty="0" smtClean="0">
                <a:solidFill>
                  <a:srgbClr val="002060"/>
                </a:solidFill>
              </a:rPr>
              <a:t>Organisation</a:t>
            </a:r>
          </a:p>
          <a:p>
            <a:pPr marL="285750" indent="-285750">
              <a:buFont typeface="Arial" panose="020B0604020202020204" pitchFamily="34" charset="0"/>
              <a:buChar char="•"/>
            </a:pPr>
            <a:r>
              <a:rPr lang="en-GB" sz="2000" dirty="0" smtClean="0">
                <a:solidFill>
                  <a:srgbClr val="002060"/>
                </a:solidFill>
              </a:rPr>
              <a:t>Packing list</a:t>
            </a:r>
          </a:p>
          <a:p>
            <a:pPr marL="285750" indent="-285750">
              <a:buFont typeface="Arial" panose="020B0604020202020204" pitchFamily="34" charset="0"/>
              <a:buChar char="•"/>
            </a:pPr>
            <a:r>
              <a:rPr lang="en-GB" sz="2000" dirty="0" smtClean="0">
                <a:solidFill>
                  <a:srgbClr val="002060"/>
                </a:solidFill>
              </a:rPr>
              <a:t>Pocket money</a:t>
            </a:r>
          </a:p>
          <a:p>
            <a:pPr marL="285750" indent="-285750">
              <a:buFont typeface="Arial" panose="020B0604020202020204" pitchFamily="34" charset="0"/>
              <a:buChar char="•"/>
            </a:pPr>
            <a:r>
              <a:rPr lang="en-GB" sz="2000" dirty="0" smtClean="0">
                <a:solidFill>
                  <a:srgbClr val="002060"/>
                </a:solidFill>
              </a:rPr>
              <a:t>Contacts</a:t>
            </a:r>
          </a:p>
          <a:p>
            <a:pPr marL="285750" indent="-285750">
              <a:buFont typeface="Arial" panose="020B0604020202020204" pitchFamily="34" charset="0"/>
              <a:buChar char="•"/>
            </a:pPr>
            <a:r>
              <a:rPr lang="en-GB" sz="2000" dirty="0" smtClean="0">
                <a:solidFill>
                  <a:srgbClr val="002060"/>
                </a:solidFill>
              </a:rPr>
              <a:t>Questions</a:t>
            </a:r>
            <a:endParaRPr lang="en-GB" sz="2000" dirty="0">
              <a:solidFill>
                <a:srgbClr val="002060"/>
              </a:solidFill>
            </a:endParaRPr>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07906" y="4365104"/>
            <a:ext cx="3692600" cy="2461733"/>
          </a:xfrm>
          <a:prstGeom prst="rect">
            <a:avLst/>
          </a:prstGeom>
        </p:spPr>
      </p:pic>
    </p:spTree>
    <p:extLst>
      <p:ext uri="{BB962C8B-B14F-4D97-AF65-F5344CB8AC3E}">
        <p14:creationId xmlns:p14="http://schemas.microsoft.com/office/powerpoint/2010/main" val="15421662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71800" y="160338"/>
            <a:ext cx="5400600" cy="649804"/>
          </a:xfrm>
        </p:spPr>
        <p:txBody>
          <a:bodyPr/>
          <a:lstStyle/>
          <a:p>
            <a:pPr algn="l"/>
            <a:r>
              <a:rPr lang="en-GB" sz="4400" dirty="0" smtClean="0"/>
              <a:t>Accommodation</a:t>
            </a:r>
            <a:endParaRPr lang="en-GB" sz="4400" dirty="0"/>
          </a:p>
        </p:txBody>
      </p:sp>
      <p:sp>
        <p:nvSpPr>
          <p:cNvPr id="3" name="Subtitle 2"/>
          <p:cNvSpPr>
            <a:spLocks noGrp="1"/>
          </p:cNvSpPr>
          <p:nvPr>
            <p:ph type="subTitle" idx="1"/>
          </p:nvPr>
        </p:nvSpPr>
        <p:spPr>
          <a:xfrm>
            <a:off x="2843808" y="1126890"/>
            <a:ext cx="6261216" cy="4680520"/>
          </a:xfrm>
        </p:spPr>
        <p:txBody>
          <a:bodyPr>
            <a:normAutofit/>
          </a:bodyPr>
          <a:lstStyle/>
          <a:p>
            <a:pPr algn="l"/>
            <a:r>
              <a:rPr lang="en-GB" sz="3600" dirty="0" smtClean="0"/>
              <a:t>Meals include:</a:t>
            </a:r>
          </a:p>
          <a:p>
            <a:pPr algn="l"/>
            <a:r>
              <a:rPr lang="en-GB" sz="2000" dirty="0"/>
              <a:t>D</a:t>
            </a:r>
            <a:r>
              <a:rPr lang="en-GB" sz="2000" dirty="0" smtClean="0"/>
              <a:t>ietary requirements will be taken into account with ALL meals; allergies are catered for.</a:t>
            </a:r>
          </a:p>
          <a:p>
            <a:pPr algn="l"/>
            <a:endParaRPr lang="en-GB" sz="3600" dirty="0" smtClean="0"/>
          </a:p>
          <a:p>
            <a:pPr algn="l"/>
            <a:r>
              <a:rPr lang="en-US" sz="2300" dirty="0" smtClean="0"/>
              <a:t>	</a:t>
            </a:r>
            <a:endParaRPr lang="en-GB" sz="3200" dirty="0"/>
          </a:p>
        </p:txBody>
      </p:sp>
      <p:sp>
        <p:nvSpPr>
          <p:cNvPr id="4" name="AutoShape 2" descr="https://encrypted-tbn3.gstatic.com/images?q=tbn:ANd9GcTzzOijy4axQ-H95noJRZAXyknonkHqzklfnuF296JL6R85ggzTG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59" b="99541" l="1299" r="100000">
                        <a14:foregroundMark x1="10823" y1="12385" x2="10823" y2="12385"/>
                        <a14:foregroundMark x1="16450" y1="83028" x2="16450" y2="83028"/>
                        <a14:foregroundMark x1="54113" y1="45872" x2="54113" y2="45872"/>
                        <a14:foregroundMark x1="49784" y1="50917" x2="49784" y2="50917"/>
                        <a14:foregroundMark x1="49784" y1="38991" x2="49784" y2="38991"/>
                        <a14:foregroundMark x1="49351" y1="50917" x2="49351" y2="50917"/>
                        <a14:foregroundMark x1="58009" y1="59633" x2="58009" y2="59633"/>
                        <a14:foregroundMark x1="68831" y1="65596" x2="50216" y2="61009"/>
                        <a14:foregroundMark x1="54113" y1="60550" x2="49784" y2="27523"/>
                        <a14:foregroundMark x1="40260" y1="21560" x2="59307" y2="31193"/>
                        <a14:foregroundMark x1="49351" y1="31193" x2="44156" y2="50459"/>
                      </a14:backgroundRemoval>
                    </a14:imgEffect>
                  </a14:imgLayer>
                </a14:imgProps>
              </a:ext>
              <a:ext uri="{28A0092B-C50C-407E-A947-70E740481C1C}">
                <a14:useLocalDpi xmlns:a14="http://schemas.microsoft.com/office/drawing/2010/main" val="0"/>
              </a:ext>
            </a:extLst>
          </a:blip>
          <a:srcRect/>
          <a:stretch>
            <a:fillRect/>
          </a:stretch>
        </p:blipFill>
        <p:spPr bwMode="auto">
          <a:xfrm>
            <a:off x="7832376" y="5691360"/>
            <a:ext cx="1100138"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4738" y="168513"/>
            <a:ext cx="1150286" cy="849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2915816" y="836712"/>
            <a:ext cx="4824536" cy="0"/>
          </a:xfrm>
          <a:prstGeom prst="line">
            <a:avLst/>
          </a:prstGeom>
          <a:ln w="57150"/>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039" y="4029173"/>
            <a:ext cx="2627784" cy="2862322"/>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solidFill>
                  <a:srgbClr val="002060"/>
                </a:solidFill>
              </a:rPr>
              <a:t>Staff</a:t>
            </a:r>
          </a:p>
          <a:p>
            <a:pPr marL="285750" indent="-285750">
              <a:buFont typeface="Arial" panose="020B0604020202020204" pitchFamily="34" charset="0"/>
              <a:buChar char="•"/>
            </a:pPr>
            <a:r>
              <a:rPr lang="en-GB" sz="2000" dirty="0" smtClean="0">
                <a:solidFill>
                  <a:srgbClr val="002060"/>
                </a:solidFill>
              </a:rPr>
              <a:t>Purpose</a:t>
            </a:r>
          </a:p>
          <a:p>
            <a:pPr marL="285750" indent="-285750">
              <a:buFont typeface="Arial" panose="020B0604020202020204" pitchFamily="34" charset="0"/>
              <a:buChar char="•"/>
            </a:pPr>
            <a:r>
              <a:rPr lang="en-GB" sz="2000" dirty="0" smtClean="0">
                <a:solidFill>
                  <a:srgbClr val="002060"/>
                </a:solidFill>
              </a:rPr>
              <a:t>Itinerary</a:t>
            </a:r>
          </a:p>
          <a:p>
            <a:pPr marL="285750" indent="-285750">
              <a:buFont typeface="Arial" panose="020B0604020202020204" pitchFamily="34" charset="0"/>
              <a:buChar char="•"/>
            </a:pPr>
            <a:r>
              <a:rPr lang="en-GB" sz="2000" dirty="0" smtClean="0">
                <a:solidFill>
                  <a:srgbClr val="FF0000"/>
                </a:solidFill>
              </a:rPr>
              <a:t>Accommodation</a:t>
            </a:r>
          </a:p>
          <a:p>
            <a:pPr marL="285750" indent="-285750">
              <a:buFont typeface="Arial" panose="020B0604020202020204" pitchFamily="34" charset="0"/>
              <a:buChar char="•"/>
            </a:pPr>
            <a:r>
              <a:rPr lang="en-GB" sz="2000" dirty="0" smtClean="0">
                <a:solidFill>
                  <a:srgbClr val="002060"/>
                </a:solidFill>
              </a:rPr>
              <a:t>Organisation</a:t>
            </a:r>
          </a:p>
          <a:p>
            <a:pPr marL="285750" indent="-285750">
              <a:buFont typeface="Arial" panose="020B0604020202020204" pitchFamily="34" charset="0"/>
              <a:buChar char="•"/>
            </a:pPr>
            <a:r>
              <a:rPr lang="en-GB" sz="2000" dirty="0" smtClean="0">
                <a:solidFill>
                  <a:srgbClr val="002060"/>
                </a:solidFill>
              </a:rPr>
              <a:t>Packing list</a:t>
            </a:r>
          </a:p>
          <a:p>
            <a:pPr marL="285750" indent="-285750">
              <a:buFont typeface="Arial" panose="020B0604020202020204" pitchFamily="34" charset="0"/>
              <a:buChar char="•"/>
            </a:pPr>
            <a:r>
              <a:rPr lang="en-GB" sz="2000" dirty="0" smtClean="0">
                <a:solidFill>
                  <a:srgbClr val="002060"/>
                </a:solidFill>
              </a:rPr>
              <a:t>Pocket money</a:t>
            </a:r>
          </a:p>
          <a:p>
            <a:pPr marL="285750" indent="-285750">
              <a:buFont typeface="Arial" panose="020B0604020202020204" pitchFamily="34" charset="0"/>
              <a:buChar char="•"/>
            </a:pPr>
            <a:r>
              <a:rPr lang="en-GB" sz="2000" dirty="0" smtClean="0">
                <a:solidFill>
                  <a:srgbClr val="002060"/>
                </a:solidFill>
              </a:rPr>
              <a:t>Contacts</a:t>
            </a:r>
          </a:p>
          <a:p>
            <a:pPr marL="285750" indent="-285750">
              <a:buFont typeface="Arial" panose="020B0604020202020204" pitchFamily="34" charset="0"/>
              <a:buChar char="•"/>
            </a:pPr>
            <a:r>
              <a:rPr lang="en-GB" sz="2000" dirty="0" smtClean="0">
                <a:solidFill>
                  <a:srgbClr val="002060"/>
                </a:solidFill>
              </a:rPr>
              <a:t>Questions</a:t>
            </a:r>
            <a:endParaRPr lang="en-GB" sz="2000" dirty="0">
              <a:solidFill>
                <a:srgbClr val="002060"/>
              </a:solidFill>
            </a:endParaRPr>
          </a:p>
        </p:txBody>
      </p:sp>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t="13321" b="6308"/>
          <a:stretch/>
        </p:blipFill>
        <p:spPr>
          <a:xfrm>
            <a:off x="270738" y="168513"/>
            <a:ext cx="2064230" cy="2488556"/>
          </a:xfrm>
          <a:prstGeom prst="rect">
            <a:avLst/>
          </a:prstGeom>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99792" y="2490615"/>
            <a:ext cx="6429478" cy="4311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57215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71800" y="160338"/>
            <a:ext cx="5400600" cy="649804"/>
          </a:xfrm>
        </p:spPr>
        <p:txBody>
          <a:bodyPr/>
          <a:lstStyle/>
          <a:p>
            <a:pPr algn="l"/>
            <a:r>
              <a:rPr lang="en-GB" sz="4400" dirty="0" smtClean="0"/>
              <a:t>Organisation</a:t>
            </a:r>
            <a:endParaRPr lang="en-GB" sz="4400" dirty="0"/>
          </a:p>
        </p:txBody>
      </p:sp>
      <p:sp>
        <p:nvSpPr>
          <p:cNvPr id="3" name="Subtitle 2"/>
          <p:cNvSpPr>
            <a:spLocks noGrp="1"/>
          </p:cNvSpPr>
          <p:nvPr>
            <p:ph type="subTitle" idx="1"/>
          </p:nvPr>
        </p:nvSpPr>
        <p:spPr>
          <a:xfrm>
            <a:off x="2671298" y="1268759"/>
            <a:ext cx="6433726" cy="5460825"/>
          </a:xfrm>
        </p:spPr>
        <p:txBody>
          <a:bodyPr>
            <a:normAutofit fontScale="70000" lnSpcReduction="20000"/>
          </a:bodyPr>
          <a:lstStyle/>
          <a:p>
            <a:pPr algn="l"/>
            <a:r>
              <a:rPr lang="en-GB" sz="2400" dirty="0" smtClean="0"/>
              <a:t>- pupils will be in small groups for activities, overseen by an adult plus centre staff</a:t>
            </a:r>
          </a:p>
          <a:p>
            <a:pPr marL="342900" indent="-342900" algn="l">
              <a:buFontTx/>
              <a:buChar char="-"/>
            </a:pPr>
            <a:endParaRPr lang="en-GB" sz="2400" dirty="0" smtClean="0"/>
          </a:p>
          <a:p>
            <a:pPr algn="l"/>
            <a:r>
              <a:rPr lang="en-GB" sz="2400" dirty="0" smtClean="0"/>
              <a:t>- pupils will be given a school hat for the trip</a:t>
            </a:r>
          </a:p>
          <a:p>
            <a:pPr algn="l"/>
            <a:endParaRPr lang="en-GB" sz="2400" dirty="0" smtClean="0"/>
          </a:p>
          <a:p>
            <a:pPr algn="l"/>
            <a:r>
              <a:rPr lang="en-GB" sz="2400" dirty="0" smtClean="0"/>
              <a:t>- a chance to develop independence and learning to deal with being away from home</a:t>
            </a:r>
          </a:p>
          <a:p>
            <a:pPr algn="l"/>
            <a:endParaRPr lang="en-GB" sz="2400" dirty="0" smtClean="0"/>
          </a:p>
          <a:p>
            <a:pPr algn="l"/>
            <a:r>
              <a:rPr lang="en-GB" sz="2400" dirty="0" smtClean="0"/>
              <a:t>- brief outlook on the next day each evening</a:t>
            </a:r>
          </a:p>
          <a:p>
            <a:pPr algn="l"/>
            <a:endParaRPr lang="en-GB" sz="2400" dirty="0" smtClean="0"/>
          </a:p>
          <a:p>
            <a:pPr algn="l"/>
            <a:r>
              <a:rPr lang="en-GB" sz="2400" dirty="0" smtClean="0"/>
              <a:t>- pupils will have to pack their own day bags</a:t>
            </a:r>
          </a:p>
          <a:p>
            <a:pPr algn="l"/>
            <a:endParaRPr lang="en-GB" sz="2400" dirty="0"/>
          </a:p>
          <a:p>
            <a:pPr algn="l"/>
            <a:r>
              <a:rPr lang="en-GB" sz="2400" dirty="0" smtClean="0"/>
              <a:t>-a reminder label will be attached to their day bags </a:t>
            </a:r>
          </a:p>
          <a:p>
            <a:pPr algn="l"/>
            <a:r>
              <a:rPr lang="en-GB" sz="2400" dirty="0" smtClean="0"/>
              <a:t>- no ‘letters from home’, </a:t>
            </a:r>
            <a:r>
              <a:rPr lang="en-GB" sz="2400" dirty="0" smtClean="0"/>
              <a:t>please- Nice idea but can unsettle the children.</a:t>
            </a:r>
            <a:endParaRPr lang="en-GB" sz="2400" dirty="0" smtClean="0"/>
          </a:p>
          <a:p>
            <a:pPr algn="l"/>
            <a:endParaRPr lang="en-GB" sz="2400" dirty="0" smtClean="0"/>
          </a:p>
          <a:p>
            <a:pPr algn="l"/>
            <a:endParaRPr lang="en-GB" sz="2400" dirty="0" smtClean="0"/>
          </a:p>
          <a:p>
            <a:pPr algn="l"/>
            <a:endParaRPr lang="en-GB" sz="2400" dirty="0" smtClean="0"/>
          </a:p>
          <a:p>
            <a:pPr algn="l"/>
            <a:r>
              <a:rPr lang="en-US" sz="2300" dirty="0" smtClean="0"/>
              <a:t>	</a:t>
            </a:r>
            <a:endParaRPr lang="en-GB" sz="3200" dirty="0"/>
          </a:p>
        </p:txBody>
      </p:sp>
      <p:sp>
        <p:nvSpPr>
          <p:cNvPr id="4" name="AutoShape 2" descr="https://encrypted-tbn3.gstatic.com/images?q=tbn:ANd9GcTzzOijy4axQ-H95noJRZAXyknonkHqzklfnuF296JL6R85ggzTG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59" b="99541" l="1299" r="100000">
                        <a14:foregroundMark x1="10823" y1="12385" x2="10823" y2="12385"/>
                        <a14:foregroundMark x1="16450" y1="83028" x2="16450" y2="83028"/>
                        <a14:foregroundMark x1="54113" y1="45872" x2="54113" y2="45872"/>
                        <a14:foregroundMark x1="49784" y1="50917" x2="49784" y2="50917"/>
                        <a14:foregroundMark x1="49784" y1="38991" x2="49784" y2="38991"/>
                        <a14:foregroundMark x1="49351" y1="50917" x2="49351" y2="50917"/>
                        <a14:foregroundMark x1="58009" y1="59633" x2="58009" y2="59633"/>
                        <a14:foregroundMark x1="68831" y1="65596" x2="50216" y2="61009"/>
                        <a14:foregroundMark x1="54113" y1="60550" x2="49784" y2="27523"/>
                        <a14:foregroundMark x1="40260" y1="21560" x2="59307" y2="31193"/>
                        <a14:foregroundMark x1="49351" y1="31193" x2="44156" y2="50459"/>
                      </a14:backgroundRemoval>
                    </a14:imgEffect>
                  </a14:imgLayer>
                </a14:imgProps>
              </a:ext>
              <a:ext uri="{28A0092B-C50C-407E-A947-70E740481C1C}">
                <a14:useLocalDpi xmlns:a14="http://schemas.microsoft.com/office/drawing/2010/main" val="0"/>
              </a:ext>
            </a:extLst>
          </a:blip>
          <a:srcRect/>
          <a:stretch>
            <a:fillRect/>
          </a:stretch>
        </p:blipFill>
        <p:spPr bwMode="auto">
          <a:xfrm>
            <a:off x="7832376" y="5691360"/>
            <a:ext cx="1100138"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4738" y="168513"/>
            <a:ext cx="1150286" cy="849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2915816" y="836712"/>
            <a:ext cx="4824536" cy="0"/>
          </a:xfrm>
          <a:prstGeom prst="line">
            <a:avLst/>
          </a:prstGeom>
          <a:ln w="57150"/>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039" y="4029173"/>
            <a:ext cx="2627784" cy="2862322"/>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solidFill>
                  <a:srgbClr val="002060"/>
                </a:solidFill>
              </a:rPr>
              <a:t>Staff</a:t>
            </a:r>
          </a:p>
          <a:p>
            <a:pPr marL="285750" indent="-285750">
              <a:buFont typeface="Arial" panose="020B0604020202020204" pitchFamily="34" charset="0"/>
              <a:buChar char="•"/>
            </a:pPr>
            <a:r>
              <a:rPr lang="en-GB" sz="2000" dirty="0" smtClean="0">
                <a:solidFill>
                  <a:srgbClr val="002060"/>
                </a:solidFill>
              </a:rPr>
              <a:t>Purpose</a:t>
            </a:r>
          </a:p>
          <a:p>
            <a:pPr marL="285750" indent="-285750">
              <a:buFont typeface="Arial" panose="020B0604020202020204" pitchFamily="34" charset="0"/>
              <a:buChar char="•"/>
            </a:pPr>
            <a:r>
              <a:rPr lang="en-GB" sz="2000" dirty="0" smtClean="0">
                <a:solidFill>
                  <a:srgbClr val="002060"/>
                </a:solidFill>
              </a:rPr>
              <a:t>Itinerary</a:t>
            </a:r>
          </a:p>
          <a:p>
            <a:pPr marL="285750" indent="-285750">
              <a:buFont typeface="Arial" panose="020B0604020202020204" pitchFamily="34" charset="0"/>
              <a:buChar char="•"/>
            </a:pPr>
            <a:r>
              <a:rPr lang="en-GB" sz="2000" dirty="0" smtClean="0">
                <a:solidFill>
                  <a:srgbClr val="002060"/>
                </a:solidFill>
              </a:rPr>
              <a:t>Accommodation</a:t>
            </a:r>
          </a:p>
          <a:p>
            <a:pPr marL="285750" indent="-285750">
              <a:buFont typeface="Arial" panose="020B0604020202020204" pitchFamily="34" charset="0"/>
              <a:buChar char="•"/>
            </a:pPr>
            <a:r>
              <a:rPr lang="en-GB" sz="2000" dirty="0" smtClean="0">
                <a:solidFill>
                  <a:srgbClr val="FF0000"/>
                </a:solidFill>
              </a:rPr>
              <a:t>Organisation</a:t>
            </a:r>
          </a:p>
          <a:p>
            <a:pPr marL="285750" indent="-285750">
              <a:buFont typeface="Arial" panose="020B0604020202020204" pitchFamily="34" charset="0"/>
              <a:buChar char="•"/>
            </a:pPr>
            <a:r>
              <a:rPr lang="en-GB" sz="2000" dirty="0" smtClean="0">
                <a:solidFill>
                  <a:srgbClr val="002060"/>
                </a:solidFill>
              </a:rPr>
              <a:t>Packing list</a:t>
            </a:r>
          </a:p>
          <a:p>
            <a:pPr marL="285750" indent="-285750">
              <a:buFont typeface="Arial" panose="020B0604020202020204" pitchFamily="34" charset="0"/>
              <a:buChar char="•"/>
            </a:pPr>
            <a:r>
              <a:rPr lang="en-GB" sz="2000" dirty="0" smtClean="0">
                <a:solidFill>
                  <a:srgbClr val="002060"/>
                </a:solidFill>
              </a:rPr>
              <a:t>Pocket money</a:t>
            </a:r>
          </a:p>
          <a:p>
            <a:pPr marL="285750" indent="-285750">
              <a:buFont typeface="Arial" panose="020B0604020202020204" pitchFamily="34" charset="0"/>
              <a:buChar char="•"/>
            </a:pPr>
            <a:r>
              <a:rPr lang="en-GB" sz="2000" dirty="0" smtClean="0">
                <a:solidFill>
                  <a:srgbClr val="002060"/>
                </a:solidFill>
              </a:rPr>
              <a:t>Contacts</a:t>
            </a:r>
          </a:p>
          <a:p>
            <a:pPr marL="285750" indent="-285750">
              <a:buFont typeface="Arial" panose="020B0604020202020204" pitchFamily="34" charset="0"/>
              <a:buChar char="•"/>
            </a:pPr>
            <a:r>
              <a:rPr lang="en-GB" sz="2000" dirty="0" smtClean="0">
                <a:solidFill>
                  <a:srgbClr val="002060"/>
                </a:solidFill>
              </a:rPr>
              <a:t>Questions</a:t>
            </a:r>
            <a:endParaRPr lang="en-GB" sz="2000" dirty="0">
              <a:solidFill>
                <a:srgbClr val="002060"/>
              </a:solidFill>
            </a:endParaRPr>
          </a:p>
        </p:txBody>
      </p:sp>
    </p:spTree>
    <p:extLst>
      <p:ext uri="{BB962C8B-B14F-4D97-AF65-F5344CB8AC3E}">
        <p14:creationId xmlns:p14="http://schemas.microsoft.com/office/powerpoint/2010/main" val="37515404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71800" y="160338"/>
            <a:ext cx="5400600" cy="649804"/>
          </a:xfrm>
        </p:spPr>
        <p:txBody>
          <a:bodyPr/>
          <a:lstStyle/>
          <a:p>
            <a:pPr algn="l"/>
            <a:r>
              <a:rPr lang="en-GB" sz="4400" dirty="0" smtClean="0"/>
              <a:t>Organisation</a:t>
            </a:r>
            <a:endParaRPr lang="en-GB" sz="4400" dirty="0"/>
          </a:p>
        </p:txBody>
      </p:sp>
      <p:sp>
        <p:nvSpPr>
          <p:cNvPr id="3" name="Subtitle 2"/>
          <p:cNvSpPr>
            <a:spLocks noGrp="1"/>
          </p:cNvSpPr>
          <p:nvPr>
            <p:ph type="subTitle" idx="1"/>
          </p:nvPr>
        </p:nvSpPr>
        <p:spPr>
          <a:xfrm>
            <a:off x="2839252" y="1018478"/>
            <a:ext cx="6261216" cy="5199633"/>
          </a:xfrm>
        </p:spPr>
        <p:txBody>
          <a:bodyPr>
            <a:normAutofit fontScale="25000" lnSpcReduction="20000"/>
          </a:bodyPr>
          <a:lstStyle/>
          <a:p>
            <a:pPr algn="ctr"/>
            <a:r>
              <a:rPr lang="en-GB" sz="7200" u="sng" dirty="0"/>
              <a:t>On the day of departure</a:t>
            </a:r>
            <a:r>
              <a:rPr lang="en-GB" sz="7200" u="sng" dirty="0" smtClean="0"/>
              <a:t>:</a:t>
            </a:r>
          </a:p>
          <a:p>
            <a:pPr algn="just">
              <a:lnSpc>
                <a:spcPct val="120000"/>
              </a:lnSpc>
            </a:pPr>
            <a:r>
              <a:rPr lang="en-GB" sz="6400" dirty="0" smtClean="0"/>
              <a:t>- Please send your child to the hall with their day bag.</a:t>
            </a:r>
          </a:p>
          <a:p>
            <a:pPr algn="just">
              <a:lnSpc>
                <a:spcPct val="120000"/>
              </a:lnSpc>
            </a:pPr>
            <a:r>
              <a:rPr lang="en-GB" sz="6400" dirty="0" smtClean="0"/>
              <a:t>- Luggage is to be left on Lower School playground to be loaded.</a:t>
            </a:r>
          </a:p>
          <a:p>
            <a:pPr algn="just">
              <a:lnSpc>
                <a:spcPct val="120000"/>
              </a:lnSpc>
            </a:pPr>
            <a:r>
              <a:rPr lang="en-GB" sz="6400" dirty="0" smtClean="0"/>
              <a:t>- If it rains, please leave bags in the foyer.</a:t>
            </a:r>
          </a:p>
          <a:p>
            <a:pPr algn="just">
              <a:lnSpc>
                <a:spcPct val="120000"/>
              </a:lnSpc>
            </a:pPr>
            <a:r>
              <a:rPr lang="en-GB" sz="6400" dirty="0" smtClean="0"/>
              <a:t>- Please administer </a:t>
            </a:r>
            <a:r>
              <a:rPr lang="en-GB" sz="6400" b="1" dirty="0" smtClean="0">
                <a:solidFill>
                  <a:srgbClr val="FF0000"/>
                </a:solidFill>
              </a:rPr>
              <a:t>travel sickness medication </a:t>
            </a:r>
            <a:r>
              <a:rPr lang="en-GB" sz="6400" dirty="0" smtClean="0"/>
              <a:t>or hand out travel sickness wrist bands at home, if needed. </a:t>
            </a:r>
          </a:p>
          <a:p>
            <a:pPr algn="just">
              <a:lnSpc>
                <a:spcPct val="120000"/>
              </a:lnSpc>
            </a:pPr>
            <a:r>
              <a:rPr lang="en-GB" sz="6400" dirty="0" smtClean="0"/>
              <a:t>- Please hand </a:t>
            </a:r>
            <a:r>
              <a:rPr lang="en-GB" sz="6400" dirty="0"/>
              <a:t>in last minute </a:t>
            </a:r>
            <a:r>
              <a:rPr lang="en-GB" sz="6400" dirty="0" smtClean="0"/>
              <a:t>medication as well as travel sickness medication for the return journey (labelled!) to Miss </a:t>
            </a:r>
            <a:r>
              <a:rPr lang="en-GB" sz="6400" dirty="0" err="1" smtClean="0"/>
              <a:t>Creese</a:t>
            </a:r>
            <a:r>
              <a:rPr lang="en-GB" sz="6400" dirty="0" smtClean="0"/>
              <a:t> (with a signed permission letter allowing us to administer the medication!).</a:t>
            </a:r>
          </a:p>
          <a:p>
            <a:pPr algn="just">
              <a:lnSpc>
                <a:spcPct val="120000"/>
              </a:lnSpc>
            </a:pPr>
            <a:r>
              <a:rPr lang="en-GB" sz="6400" dirty="0" smtClean="0"/>
              <a:t>- If you have not done so already, please hand in your Passport </a:t>
            </a:r>
            <a:r>
              <a:rPr lang="en-GB" sz="6400" dirty="0"/>
              <a:t>a</a:t>
            </a:r>
            <a:r>
              <a:rPr lang="en-GB" sz="6400" dirty="0" smtClean="0"/>
              <a:t>nd EHIC card to Mrs Bailey.</a:t>
            </a:r>
          </a:p>
          <a:p>
            <a:pPr algn="just">
              <a:lnSpc>
                <a:spcPct val="120000"/>
              </a:lnSpc>
            </a:pPr>
            <a:endParaRPr lang="en-GB" sz="6400" dirty="0"/>
          </a:p>
          <a:p>
            <a:pPr algn="l"/>
            <a:r>
              <a:rPr lang="en-GB" sz="6400" b="1" u="sng" dirty="0" smtClean="0"/>
              <a:t>The children will need a day bag with:</a:t>
            </a:r>
          </a:p>
          <a:p>
            <a:pPr algn="l"/>
            <a:r>
              <a:rPr lang="en-GB" sz="6400" dirty="0" smtClean="0"/>
              <a:t>- a packed breakfast and snack</a:t>
            </a:r>
          </a:p>
          <a:p>
            <a:pPr algn="l"/>
            <a:r>
              <a:rPr lang="en-GB" sz="6400" dirty="0" smtClean="0"/>
              <a:t>- a drink</a:t>
            </a:r>
          </a:p>
          <a:p>
            <a:pPr algn="l"/>
            <a:r>
              <a:rPr lang="en-GB" sz="6400" dirty="0" smtClean="0"/>
              <a:t>- a magazine/ book/ puzzle book</a:t>
            </a:r>
          </a:p>
          <a:p>
            <a:pPr algn="l"/>
            <a:r>
              <a:rPr lang="en-GB" sz="6400" dirty="0" smtClean="0"/>
              <a:t>- a rain coat and sun-cream</a:t>
            </a:r>
            <a:r>
              <a:rPr lang="en-US" sz="2300" dirty="0" smtClean="0"/>
              <a:t>	</a:t>
            </a:r>
            <a:endParaRPr lang="en-GB" sz="3200" dirty="0"/>
          </a:p>
        </p:txBody>
      </p:sp>
      <p:sp>
        <p:nvSpPr>
          <p:cNvPr id="4" name="AutoShape 2" descr="https://encrypted-tbn3.gstatic.com/images?q=tbn:ANd9GcTzzOijy4axQ-H95noJRZAXyknonkHqzklfnuF296JL6R85ggzTG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59" b="99541" l="1299" r="100000">
                        <a14:foregroundMark x1="10823" y1="12385" x2="10823" y2="12385"/>
                        <a14:foregroundMark x1="16450" y1="83028" x2="16450" y2="83028"/>
                        <a14:foregroundMark x1="54113" y1="45872" x2="54113" y2="45872"/>
                        <a14:foregroundMark x1="49784" y1="50917" x2="49784" y2="50917"/>
                        <a14:foregroundMark x1="49784" y1="38991" x2="49784" y2="38991"/>
                        <a14:foregroundMark x1="49351" y1="50917" x2="49351" y2="50917"/>
                        <a14:foregroundMark x1="58009" y1="59633" x2="58009" y2="59633"/>
                        <a14:foregroundMark x1="68831" y1="65596" x2="50216" y2="61009"/>
                        <a14:foregroundMark x1="54113" y1="60550" x2="49784" y2="27523"/>
                        <a14:foregroundMark x1="40260" y1="21560" x2="59307" y2="31193"/>
                        <a14:foregroundMark x1="49351" y1="31193" x2="44156" y2="50459"/>
                      </a14:backgroundRemoval>
                    </a14:imgEffect>
                  </a14:imgLayer>
                </a14:imgProps>
              </a:ext>
              <a:ext uri="{28A0092B-C50C-407E-A947-70E740481C1C}">
                <a14:useLocalDpi xmlns:a14="http://schemas.microsoft.com/office/drawing/2010/main" val="0"/>
              </a:ext>
            </a:extLst>
          </a:blip>
          <a:srcRect/>
          <a:stretch>
            <a:fillRect/>
          </a:stretch>
        </p:blipFill>
        <p:spPr bwMode="auto">
          <a:xfrm>
            <a:off x="7832376" y="5691360"/>
            <a:ext cx="1100138"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4738" y="168513"/>
            <a:ext cx="1150286" cy="849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2915816" y="836712"/>
            <a:ext cx="4824536" cy="0"/>
          </a:xfrm>
          <a:prstGeom prst="line">
            <a:avLst/>
          </a:prstGeom>
          <a:ln w="57150"/>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039" y="4029173"/>
            <a:ext cx="2627784" cy="2862322"/>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solidFill>
                  <a:srgbClr val="002060"/>
                </a:solidFill>
              </a:rPr>
              <a:t>Staff</a:t>
            </a:r>
          </a:p>
          <a:p>
            <a:pPr marL="285750" indent="-285750">
              <a:buFont typeface="Arial" panose="020B0604020202020204" pitchFamily="34" charset="0"/>
              <a:buChar char="•"/>
            </a:pPr>
            <a:r>
              <a:rPr lang="en-GB" sz="2000" dirty="0" smtClean="0">
                <a:solidFill>
                  <a:srgbClr val="002060"/>
                </a:solidFill>
              </a:rPr>
              <a:t>Purpose</a:t>
            </a:r>
          </a:p>
          <a:p>
            <a:pPr marL="285750" indent="-285750">
              <a:buFont typeface="Arial" panose="020B0604020202020204" pitchFamily="34" charset="0"/>
              <a:buChar char="•"/>
            </a:pPr>
            <a:r>
              <a:rPr lang="en-GB" sz="2000" dirty="0" smtClean="0">
                <a:solidFill>
                  <a:srgbClr val="002060"/>
                </a:solidFill>
              </a:rPr>
              <a:t>Itinerary</a:t>
            </a:r>
          </a:p>
          <a:p>
            <a:pPr marL="285750" indent="-285750">
              <a:buFont typeface="Arial" panose="020B0604020202020204" pitchFamily="34" charset="0"/>
              <a:buChar char="•"/>
            </a:pPr>
            <a:r>
              <a:rPr lang="en-GB" sz="2000" dirty="0" smtClean="0">
                <a:solidFill>
                  <a:srgbClr val="002060"/>
                </a:solidFill>
              </a:rPr>
              <a:t>Accommodation</a:t>
            </a:r>
          </a:p>
          <a:p>
            <a:pPr marL="285750" indent="-285750">
              <a:buFont typeface="Arial" panose="020B0604020202020204" pitchFamily="34" charset="0"/>
              <a:buChar char="•"/>
            </a:pPr>
            <a:r>
              <a:rPr lang="en-GB" sz="2000" dirty="0" smtClean="0">
                <a:solidFill>
                  <a:srgbClr val="FF0000"/>
                </a:solidFill>
              </a:rPr>
              <a:t>Organisation</a:t>
            </a:r>
          </a:p>
          <a:p>
            <a:pPr marL="285750" indent="-285750">
              <a:buFont typeface="Arial" panose="020B0604020202020204" pitchFamily="34" charset="0"/>
              <a:buChar char="•"/>
            </a:pPr>
            <a:r>
              <a:rPr lang="en-GB" sz="2000" dirty="0" smtClean="0">
                <a:solidFill>
                  <a:srgbClr val="002060"/>
                </a:solidFill>
              </a:rPr>
              <a:t>Packing list</a:t>
            </a:r>
          </a:p>
          <a:p>
            <a:pPr marL="285750" indent="-285750">
              <a:buFont typeface="Arial" panose="020B0604020202020204" pitchFamily="34" charset="0"/>
              <a:buChar char="•"/>
            </a:pPr>
            <a:r>
              <a:rPr lang="en-GB" sz="2000" dirty="0" smtClean="0">
                <a:solidFill>
                  <a:srgbClr val="002060"/>
                </a:solidFill>
              </a:rPr>
              <a:t>Pocket money</a:t>
            </a:r>
          </a:p>
          <a:p>
            <a:pPr marL="285750" indent="-285750">
              <a:buFont typeface="Arial" panose="020B0604020202020204" pitchFamily="34" charset="0"/>
              <a:buChar char="•"/>
            </a:pPr>
            <a:r>
              <a:rPr lang="en-GB" sz="2000" dirty="0" smtClean="0">
                <a:solidFill>
                  <a:srgbClr val="002060"/>
                </a:solidFill>
              </a:rPr>
              <a:t>Contacts</a:t>
            </a:r>
          </a:p>
          <a:p>
            <a:pPr marL="285750" indent="-285750">
              <a:buFont typeface="Arial" panose="020B0604020202020204" pitchFamily="34" charset="0"/>
              <a:buChar char="•"/>
            </a:pPr>
            <a:r>
              <a:rPr lang="en-GB" sz="2000" dirty="0" smtClean="0">
                <a:solidFill>
                  <a:srgbClr val="002060"/>
                </a:solidFill>
              </a:rPr>
              <a:t>Questions</a:t>
            </a:r>
            <a:endParaRPr lang="en-GB" sz="2000" dirty="0">
              <a:solidFill>
                <a:srgbClr val="002060"/>
              </a:solidFill>
            </a:endParaRPr>
          </a:p>
        </p:txBody>
      </p:sp>
      <p:sp>
        <p:nvSpPr>
          <p:cNvPr id="10" name="Oval Callout 9"/>
          <p:cNvSpPr/>
          <p:nvPr/>
        </p:nvSpPr>
        <p:spPr>
          <a:xfrm>
            <a:off x="22572" y="404664"/>
            <a:ext cx="2625382" cy="2115425"/>
          </a:xfrm>
          <a:prstGeom prst="wedgeEllipseCallout">
            <a:avLst>
              <a:gd name="adj1" fmla="val 55073"/>
              <a:gd name="adj2" fmla="val 492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Please, keep in mind that your child will be responsible for carrying their own luggage.</a:t>
            </a:r>
            <a:endParaRPr lang="en-GB" sz="1600" dirty="0"/>
          </a:p>
        </p:txBody>
      </p:sp>
    </p:spTree>
    <p:extLst>
      <p:ext uri="{BB962C8B-B14F-4D97-AF65-F5344CB8AC3E}">
        <p14:creationId xmlns:p14="http://schemas.microsoft.com/office/powerpoint/2010/main" val="30395845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71800" y="160338"/>
            <a:ext cx="5400600" cy="649804"/>
          </a:xfrm>
        </p:spPr>
        <p:txBody>
          <a:bodyPr/>
          <a:lstStyle/>
          <a:p>
            <a:pPr algn="l"/>
            <a:r>
              <a:rPr lang="en-GB" sz="4400" dirty="0" smtClean="0"/>
              <a:t>Packing list</a:t>
            </a:r>
            <a:endParaRPr lang="en-GB" sz="4400" dirty="0"/>
          </a:p>
        </p:txBody>
      </p:sp>
      <p:sp>
        <p:nvSpPr>
          <p:cNvPr id="3" name="Subtitle 2"/>
          <p:cNvSpPr>
            <a:spLocks noGrp="1"/>
          </p:cNvSpPr>
          <p:nvPr>
            <p:ph type="subTitle" idx="1"/>
          </p:nvPr>
        </p:nvSpPr>
        <p:spPr>
          <a:xfrm>
            <a:off x="2833929" y="995784"/>
            <a:ext cx="6098585" cy="4680520"/>
          </a:xfrm>
        </p:spPr>
        <p:txBody>
          <a:bodyPr>
            <a:normAutofit fontScale="25000" lnSpcReduction="20000"/>
          </a:bodyPr>
          <a:lstStyle/>
          <a:p>
            <a:pPr algn="just"/>
            <a:r>
              <a:rPr lang="en-GB" sz="8000" b="1" dirty="0" smtClean="0"/>
              <a:t>Clothing:</a:t>
            </a:r>
          </a:p>
          <a:p>
            <a:pPr algn="just"/>
            <a:r>
              <a:rPr lang="en-GB" sz="6000" dirty="0" smtClean="0"/>
              <a:t>- appropriate for warm weather, as well as rainy days</a:t>
            </a:r>
          </a:p>
          <a:p>
            <a:pPr algn="just"/>
            <a:r>
              <a:rPr lang="en-GB" sz="6000" dirty="0" smtClean="0"/>
              <a:t>- </a:t>
            </a:r>
            <a:r>
              <a:rPr lang="en-GB" sz="6000" dirty="0"/>
              <a:t>a</a:t>
            </a:r>
            <a:r>
              <a:rPr lang="en-GB" sz="6000" dirty="0" smtClean="0"/>
              <a:t> change of OLD clothes for some activities (will get dirty)</a:t>
            </a:r>
          </a:p>
          <a:p>
            <a:pPr algn="just"/>
            <a:r>
              <a:rPr lang="en-GB" sz="6000" dirty="0" smtClean="0"/>
              <a:t>- swimwear (swimming costumes only)</a:t>
            </a:r>
          </a:p>
          <a:p>
            <a:pPr algn="just"/>
            <a:r>
              <a:rPr lang="en-GB" sz="6000" dirty="0" smtClean="0"/>
              <a:t>- children </a:t>
            </a:r>
            <a:r>
              <a:rPr lang="en-GB" sz="6000" dirty="0"/>
              <a:t>may bring special (but appropriate) clothes for the </a:t>
            </a:r>
            <a:r>
              <a:rPr lang="en-GB" sz="6000" dirty="0" smtClean="0"/>
              <a:t>disco</a:t>
            </a:r>
          </a:p>
          <a:p>
            <a:pPr algn="just"/>
            <a:r>
              <a:rPr lang="en-GB" sz="6000" dirty="0" smtClean="0"/>
              <a:t>- a </a:t>
            </a:r>
            <a:r>
              <a:rPr lang="en-GB" sz="6000" dirty="0"/>
              <a:t>costume for French Night</a:t>
            </a:r>
          </a:p>
          <a:p>
            <a:pPr algn="just"/>
            <a:r>
              <a:rPr lang="en-GB" sz="6000" dirty="0" smtClean="0"/>
              <a:t>- long-sleeved </a:t>
            </a:r>
            <a:r>
              <a:rPr lang="en-GB" sz="6000" dirty="0"/>
              <a:t>tops and jeans (important for activities!)</a:t>
            </a:r>
            <a:endParaRPr lang="en-GB" sz="6000" i="1" dirty="0" smtClean="0"/>
          </a:p>
          <a:p>
            <a:pPr algn="just"/>
            <a:endParaRPr lang="en-GB" sz="6000" i="1" dirty="0" smtClean="0"/>
          </a:p>
          <a:p>
            <a:pPr algn="just"/>
            <a:r>
              <a:rPr lang="en-GB" sz="6000" i="1" dirty="0" smtClean="0"/>
              <a:t>Other items of clothing needed include:</a:t>
            </a:r>
          </a:p>
          <a:p>
            <a:pPr algn="just"/>
            <a:r>
              <a:rPr lang="en-GB" sz="6000" dirty="0" smtClean="0"/>
              <a:t>trousers, shorts, t-shirts,, jumpers/hoodies/fleeces, socks, trainers, raincoat, underwear, nightwear, indoor shoes</a:t>
            </a:r>
          </a:p>
          <a:p>
            <a:pPr algn="just"/>
            <a:endParaRPr lang="en-GB" sz="7200" dirty="0" smtClean="0"/>
          </a:p>
          <a:p>
            <a:pPr algn="l">
              <a:spcBef>
                <a:spcPts val="0"/>
              </a:spcBef>
            </a:pPr>
            <a:r>
              <a:rPr lang="en-GB" sz="8000" b="1" dirty="0" smtClean="0"/>
              <a:t>Personal items:</a:t>
            </a:r>
            <a:endParaRPr lang="en-GB" sz="8000" b="1" dirty="0"/>
          </a:p>
          <a:p>
            <a:pPr algn="l">
              <a:lnSpc>
                <a:spcPct val="120000"/>
              </a:lnSpc>
              <a:spcBef>
                <a:spcPts val="0"/>
              </a:spcBef>
            </a:pPr>
            <a:r>
              <a:rPr lang="en-GB" sz="6000" dirty="0" smtClean="0"/>
              <a:t>- day bag (a rucksack is ideal)</a:t>
            </a:r>
          </a:p>
          <a:p>
            <a:pPr algn="l">
              <a:lnSpc>
                <a:spcPct val="120000"/>
              </a:lnSpc>
              <a:spcBef>
                <a:spcPts val="0"/>
              </a:spcBef>
            </a:pPr>
            <a:r>
              <a:rPr lang="en-GB" sz="6000" dirty="0" smtClean="0"/>
              <a:t>- purse with pocket money</a:t>
            </a:r>
          </a:p>
          <a:p>
            <a:pPr algn="l">
              <a:lnSpc>
                <a:spcPct val="120000"/>
              </a:lnSpc>
              <a:spcBef>
                <a:spcPts val="0"/>
              </a:spcBef>
            </a:pPr>
            <a:r>
              <a:rPr lang="en-GB" sz="6000" dirty="0" smtClean="0"/>
              <a:t>- puzzle book/ book/ magazine</a:t>
            </a:r>
          </a:p>
          <a:p>
            <a:pPr algn="l">
              <a:lnSpc>
                <a:spcPct val="120000"/>
              </a:lnSpc>
              <a:spcBef>
                <a:spcPts val="0"/>
              </a:spcBef>
            </a:pPr>
            <a:r>
              <a:rPr lang="en-GB" sz="6000" dirty="0" smtClean="0"/>
              <a:t>- 2 towels (one for daily hygiene, one for swimming)</a:t>
            </a:r>
          </a:p>
          <a:p>
            <a:pPr algn="l">
              <a:lnSpc>
                <a:spcPct val="120000"/>
              </a:lnSpc>
              <a:spcBef>
                <a:spcPts val="0"/>
              </a:spcBef>
            </a:pPr>
            <a:r>
              <a:rPr lang="en-GB" sz="6000" dirty="0" smtClean="0"/>
              <a:t>- wash </a:t>
            </a:r>
            <a:r>
              <a:rPr lang="en-GB" sz="6000" dirty="0"/>
              <a:t>bag </a:t>
            </a:r>
            <a:r>
              <a:rPr lang="en-GB" sz="6000" dirty="0" smtClean="0"/>
              <a:t>with all </a:t>
            </a:r>
            <a:r>
              <a:rPr lang="en-GB" sz="6000" dirty="0"/>
              <a:t>personal hygiene </a:t>
            </a:r>
            <a:r>
              <a:rPr lang="en-GB" sz="6000" dirty="0" smtClean="0"/>
              <a:t>items, including brush/ comb</a:t>
            </a:r>
          </a:p>
          <a:p>
            <a:pPr algn="l">
              <a:lnSpc>
                <a:spcPct val="120000"/>
              </a:lnSpc>
              <a:spcBef>
                <a:spcPts val="0"/>
              </a:spcBef>
            </a:pPr>
            <a:r>
              <a:rPr lang="en-GB" sz="6000" dirty="0" smtClean="0"/>
              <a:t>- refillable drink </a:t>
            </a:r>
            <a:r>
              <a:rPr lang="en-GB" sz="6000" dirty="0"/>
              <a:t>bottle </a:t>
            </a:r>
            <a:r>
              <a:rPr lang="en-GB" sz="6000" dirty="0" smtClean="0"/>
              <a:t>(1 </a:t>
            </a:r>
            <a:r>
              <a:rPr lang="en-GB" sz="6000" dirty="0"/>
              <a:t>litre is </a:t>
            </a:r>
            <a:r>
              <a:rPr lang="en-GB" sz="6000" dirty="0" smtClean="0"/>
              <a:t>ideal)</a:t>
            </a:r>
          </a:p>
          <a:p>
            <a:pPr algn="l">
              <a:lnSpc>
                <a:spcPct val="120000"/>
              </a:lnSpc>
              <a:spcBef>
                <a:spcPts val="0"/>
              </a:spcBef>
            </a:pPr>
            <a:r>
              <a:rPr lang="en-GB" sz="6000" dirty="0" smtClean="0"/>
              <a:t>- tissues</a:t>
            </a:r>
          </a:p>
          <a:p>
            <a:pPr algn="l">
              <a:lnSpc>
                <a:spcPct val="120000"/>
              </a:lnSpc>
              <a:spcBef>
                <a:spcPts val="0"/>
              </a:spcBef>
            </a:pPr>
            <a:r>
              <a:rPr lang="en-GB" sz="6000" dirty="0" smtClean="0"/>
              <a:t>- sun cream</a:t>
            </a:r>
          </a:p>
          <a:p>
            <a:pPr algn="l">
              <a:lnSpc>
                <a:spcPct val="120000"/>
              </a:lnSpc>
              <a:spcBef>
                <a:spcPts val="0"/>
              </a:spcBef>
            </a:pPr>
            <a:r>
              <a:rPr lang="en-GB" sz="6000" dirty="0" smtClean="0"/>
              <a:t>- necessary medication (labelled with permission letter)</a:t>
            </a:r>
            <a:endParaRPr lang="en-GB" sz="6000" dirty="0"/>
          </a:p>
          <a:p>
            <a:pPr algn="l">
              <a:lnSpc>
                <a:spcPct val="120000"/>
              </a:lnSpc>
              <a:spcBef>
                <a:spcPts val="0"/>
              </a:spcBef>
            </a:pPr>
            <a:r>
              <a:rPr lang="en-GB" sz="6000" dirty="0" smtClean="0"/>
              <a:t>- </a:t>
            </a:r>
            <a:r>
              <a:rPr lang="en-GB" sz="6000" dirty="0"/>
              <a:t>i</a:t>
            </a:r>
            <a:r>
              <a:rPr lang="en-GB" sz="6000" dirty="0" smtClean="0"/>
              <a:t>f your child wishes: digital/ disposable camera (labelled)</a:t>
            </a:r>
            <a:r>
              <a:rPr lang="en-US" sz="6000" dirty="0" smtClean="0"/>
              <a:t>	</a:t>
            </a:r>
          </a:p>
          <a:p>
            <a:pPr algn="l">
              <a:lnSpc>
                <a:spcPct val="120000"/>
              </a:lnSpc>
              <a:spcBef>
                <a:spcPts val="0"/>
              </a:spcBef>
            </a:pPr>
            <a:endParaRPr lang="en-US" sz="4800" dirty="0" smtClean="0"/>
          </a:p>
        </p:txBody>
      </p:sp>
      <p:sp>
        <p:nvSpPr>
          <p:cNvPr id="4" name="AutoShape 2" descr="https://encrypted-tbn3.gstatic.com/images?q=tbn:ANd9GcTzzOijy4axQ-H95noJRZAXyknonkHqzklfnuF296JL6R85ggzTG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59" b="99541" l="1299" r="100000">
                        <a14:foregroundMark x1="10823" y1="12385" x2="10823" y2="12385"/>
                        <a14:foregroundMark x1="16450" y1="83028" x2="16450" y2="83028"/>
                        <a14:foregroundMark x1="54113" y1="45872" x2="54113" y2="45872"/>
                        <a14:foregroundMark x1="49784" y1="50917" x2="49784" y2="50917"/>
                        <a14:foregroundMark x1="49784" y1="38991" x2="49784" y2="38991"/>
                        <a14:foregroundMark x1="49351" y1="50917" x2="49351" y2="50917"/>
                        <a14:foregroundMark x1="58009" y1="59633" x2="58009" y2="59633"/>
                        <a14:foregroundMark x1="68831" y1="65596" x2="50216" y2="61009"/>
                        <a14:foregroundMark x1="54113" y1="60550" x2="49784" y2="27523"/>
                        <a14:foregroundMark x1="40260" y1="21560" x2="59307" y2="31193"/>
                        <a14:foregroundMark x1="49351" y1="31193" x2="44156" y2="50459"/>
                      </a14:backgroundRemoval>
                    </a14:imgEffect>
                  </a14:imgLayer>
                </a14:imgProps>
              </a:ext>
              <a:ext uri="{28A0092B-C50C-407E-A947-70E740481C1C}">
                <a14:useLocalDpi xmlns:a14="http://schemas.microsoft.com/office/drawing/2010/main" val="0"/>
              </a:ext>
            </a:extLst>
          </a:blip>
          <a:srcRect/>
          <a:stretch>
            <a:fillRect/>
          </a:stretch>
        </p:blipFill>
        <p:spPr bwMode="auto">
          <a:xfrm>
            <a:off x="7905586" y="5655382"/>
            <a:ext cx="1100138"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4738" y="168513"/>
            <a:ext cx="1150286" cy="849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2915816" y="836712"/>
            <a:ext cx="4824536" cy="0"/>
          </a:xfrm>
          <a:prstGeom prst="line">
            <a:avLst/>
          </a:prstGeom>
          <a:ln w="57150"/>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039" y="4029173"/>
            <a:ext cx="2627784" cy="2862322"/>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solidFill>
                  <a:srgbClr val="002060"/>
                </a:solidFill>
              </a:rPr>
              <a:t>Staff</a:t>
            </a:r>
          </a:p>
          <a:p>
            <a:pPr marL="285750" indent="-285750">
              <a:buFont typeface="Arial" panose="020B0604020202020204" pitchFamily="34" charset="0"/>
              <a:buChar char="•"/>
            </a:pPr>
            <a:r>
              <a:rPr lang="en-GB" sz="2000" dirty="0" smtClean="0">
                <a:solidFill>
                  <a:srgbClr val="002060"/>
                </a:solidFill>
              </a:rPr>
              <a:t>Purpose</a:t>
            </a:r>
          </a:p>
          <a:p>
            <a:pPr marL="285750" indent="-285750">
              <a:buFont typeface="Arial" panose="020B0604020202020204" pitchFamily="34" charset="0"/>
              <a:buChar char="•"/>
            </a:pPr>
            <a:r>
              <a:rPr lang="en-GB" sz="2000" dirty="0" smtClean="0">
                <a:solidFill>
                  <a:srgbClr val="002060"/>
                </a:solidFill>
              </a:rPr>
              <a:t>Itinerary</a:t>
            </a:r>
          </a:p>
          <a:p>
            <a:pPr marL="285750" indent="-285750">
              <a:buFont typeface="Arial" panose="020B0604020202020204" pitchFamily="34" charset="0"/>
              <a:buChar char="•"/>
            </a:pPr>
            <a:r>
              <a:rPr lang="en-GB" sz="2000" dirty="0" smtClean="0">
                <a:solidFill>
                  <a:srgbClr val="002060"/>
                </a:solidFill>
              </a:rPr>
              <a:t>Accommodation</a:t>
            </a:r>
          </a:p>
          <a:p>
            <a:pPr marL="285750" indent="-285750">
              <a:buFont typeface="Arial" panose="020B0604020202020204" pitchFamily="34" charset="0"/>
              <a:buChar char="•"/>
            </a:pPr>
            <a:r>
              <a:rPr lang="en-GB" sz="2000" dirty="0" smtClean="0">
                <a:solidFill>
                  <a:srgbClr val="002060"/>
                </a:solidFill>
              </a:rPr>
              <a:t>Organisation</a:t>
            </a:r>
          </a:p>
          <a:p>
            <a:pPr marL="285750" indent="-285750">
              <a:buFont typeface="Arial" panose="020B0604020202020204" pitchFamily="34" charset="0"/>
              <a:buChar char="•"/>
            </a:pPr>
            <a:r>
              <a:rPr lang="en-GB" sz="2000" dirty="0" smtClean="0">
                <a:solidFill>
                  <a:srgbClr val="FF0000"/>
                </a:solidFill>
              </a:rPr>
              <a:t>Packing list</a:t>
            </a:r>
          </a:p>
          <a:p>
            <a:pPr marL="285750" indent="-285750">
              <a:buFont typeface="Arial" panose="020B0604020202020204" pitchFamily="34" charset="0"/>
              <a:buChar char="•"/>
            </a:pPr>
            <a:r>
              <a:rPr lang="en-GB" sz="2000" dirty="0" smtClean="0">
                <a:solidFill>
                  <a:srgbClr val="002060"/>
                </a:solidFill>
              </a:rPr>
              <a:t>Pocket money</a:t>
            </a:r>
          </a:p>
          <a:p>
            <a:pPr marL="285750" indent="-285750">
              <a:buFont typeface="Arial" panose="020B0604020202020204" pitchFamily="34" charset="0"/>
              <a:buChar char="•"/>
            </a:pPr>
            <a:r>
              <a:rPr lang="en-GB" sz="2000" dirty="0" smtClean="0">
                <a:solidFill>
                  <a:srgbClr val="002060"/>
                </a:solidFill>
              </a:rPr>
              <a:t>Contacts</a:t>
            </a:r>
          </a:p>
          <a:p>
            <a:pPr marL="285750" indent="-285750">
              <a:buFont typeface="Arial" panose="020B0604020202020204" pitchFamily="34" charset="0"/>
              <a:buChar char="•"/>
            </a:pPr>
            <a:r>
              <a:rPr lang="en-GB" sz="2000" dirty="0" smtClean="0">
                <a:solidFill>
                  <a:srgbClr val="002060"/>
                </a:solidFill>
              </a:rPr>
              <a:t>Questions</a:t>
            </a:r>
            <a:endParaRPr lang="en-GB" sz="2000" dirty="0">
              <a:solidFill>
                <a:srgbClr val="002060"/>
              </a:solidFill>
            </a:endParaRPr>
          </a:p>
        </p:txBody>
      </p:sp>
      <p:sp>
        <p:nvSpPr>
          <p:cNvPr id="10" name="Oval Callout 9"/>
          <p:cNvSpPr/>
          <p:nvPr/>
        </p:nvSpPr>
        <p:spPr>
          <a:xfrm>
            <a:off x="22572" y="404664"/>
            <a:ext cx="2625382" cy="2115425"/>
          </a:xfrm>
          <a:prstGeom prst="wedgeEllipseCallout">
            <a:avLst>
              <a:gd name="adj1" fmla="val 55073"/>
              <a:gd name="adj2" fmla="val 492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Please, can all items, clothes and towels be </a:t>
            </a:r>
            <a:r>
              <a:rPr lang="en-GB" sz="1600" u="sng" dirty="0" smtClean="0"/>
              <a:t>labelled</a:t>
            </a:r>
            <a:r>
              <a:rPr lang="en-GB" sz="1600" dirty="0" smtClean="0"/>
              <a:t> so we can identify owners of left items easily!</a:t>
            </a:r>
            <a:endParaRPr lang="en-GB" sz="1600" dirty="0"/>
          </a:p>
        </p:txBody>
      </p:sp>
      <p:sp>
        <p:nvSpPr>
          <p:cNvPr id="5" name="Rectangle 4"/>
          <p:cNvSpPr/>
          <p:nvPr/>
        </p:nvSpPr>
        <p:spPr>
          <a:xfrm>
            <a:off x="6426821" y="3861048"/>
            <a:ext cx="2286000" cy="978729"/>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lvl="0" algn="ctr">
              <a:lnSpc>
                <a:spcPct val="120000"/>
              </a:lnSpc>
              <a:buClr>
                <a:srgbClr val="0070C0"/>
              </a:buClr>
              <a:buSzPct val="73000"/>
            </a:pPr>
            <a:r>
              <a:rPr lang="en-GB" sz="1600" b="1" dirty="0">
                <a:solidFill>
                  <a:srgbClr val="FFFFFF"/>
                </a:solidFill>
              </a:rPr>
              <a:t>NO PHONES OR OTHER ELECTRONIC DEVICES, PLEASE!</a:t>
            </a:r>
          </a:p>
        </p:txBody>
      </p:sp>
    </p:spTree>
    <p:extLst>
      <p:ext uri="{BB962C8B-B14F-4D97-AF65-F5344CB8AC3E}">
        <p14:creationId xmlns:p14="http://schemas.microsoft.com/office/powerpoint/2010/main" val="29931932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71800" y="160338"/>
            <a:ext cx="5400600" cy="649804"/>
          </a:xfrm>
        </p:spPr>
        <p:txBody>
          <a:bodyPr/>
          <a:lstStyle/>
          <a:p>
            <a:pPr algn="l"/>
            <a:r>
              <a:rPr lang="en-GB" sz="4400" dirty="0" smtClean="0"/>
              <a:t>Pocket money</a:t>
            </a:r>
            <a:endParaRPr lang="en-GB" sz="4400" dirty="0"/>
          </a:p>
        </p:txBody>
      </p:sp>
      <p:sp>
        <p:nvSpPr>
          <p:cNvPr id="3" name="Subtitle 2"/>
          <p:cNvSpPr>
            <a:spLocks noGrp="1"/>
          </p:cNvSpPr>
          <p:nvPr>
            <p:ph type="subTitle" idx="1"/>
          </p:nvPr>
        </p:nvSpPr>
        <p:spPr>
          <a:xfrm>
            <a:off x="2699792" y="1688913"/>
            <a:ext cx="6405232" cy="4680520"/>
          </a:xfrm>
        </p:spPr>
        <p:txBody>
          <a:bodyPr>
            <a:normAutofit/>
          </a:bodyPr>
          <a:lstStyle/>
          <a:p>
            <a:pPr algn="just"/>
            <a:r>
              <a:rPr lang="en-GB" sz="2400" dirty="0" smtClean="0"/>
              <a:t>We suggest the following </a:t>
            </a:r>
            <a:r>
              <a:rPr lang="en-GB" sz="2400" u="sng" dirty="0" smtClean="0"/>
              <a:t>maximum</a:t>
            </a:r>
            <a:r>
              <a:rPr lang="en-GB" sz="2400" dirty="0" smtClean="0"/>
              <a:t> amount of pocket money:</a:t>
            </a:r>
          </a:p>
          <a:p>
            <a:pPr algn="l"/>
            <a:r>
              <a:rPr lang="en-GB" sz="2400" dirty="0"/>
              <a:t> </a:t>
            </a:r>
            <a:endParaRPr lang="en-GB" sz="2400" dirty="0" smtClean="0"/>
          </a:p>
          <a:p>
            <a:pPr algn="l"/>
            <a:r>
              <a:rPr lang="en-GB" sz="3000" dirty="0" smtClean="0"/>
              <a:t>- </a:t>
            </a:r>
            <a:r>
              <a:rPr lang="en-GB" sz="3000" dirty="0"/>
              <a:t>5</a:t>
            </a:r>
            <a:r>
              <a:rPr lang="en-GB" sz="3000" dirty="0" smtClean="0"/>
              <a:t>0 </a:t>
            </a:r>
            <a:r>
              <a:rPr lang="en-GB" sz="3000" dirty="0"/>
              <a:t>€ </a:t>
            </a:r>
            <a:r>
              <a:rPr lang="en-GB" sz="2400" dirty="0" smtClean="0"/>
              <a:t>(for the market, </a:t>
            </a:r>
            <a:r>
              <a:rPr lang="en-GB" sz="2400" dirty="0" err="1" smtClean="0"/>
              <a:t>etc</a:t>
            </a:r>
            <a:r>
              <a:rPr lang="en-GB" sz="2400" dirty="0" smtClean="0"/>
              <a:t>)</a:t>
            </a:r>
          </a:p>
          <a:p>
            <a:pPr algn="l"/>
            <a:endParaRPr lang="en-GB" sz="2400" dirty="0" smtClean="0"/>
          </a:p>
          <a:p>
            <a:pPr algn="just"/>
            <a:r>
              <a:rPr lang="en-GB" sz="2400" dirty="0" smtClean="0"/>
              <a:t>It would help if the money was in small denominations from the start.</a:t>
            </a:r>
          </a:p>
          <a:p>
            <a:pPr algn="just"/>
            <a:endParaRPr lang="en-GB" sz="2400" dirty="0" smtClean="0"/>
          </a:p>
          <a:p>
            <a:pPr algn="just"/>
            <a:r>
              <a:rPr lang="en-GB" sz="2400" dirty="0" smtClean="0"/>
              <a:t>The children will be responsible for looking after their own money.</a:t>
            </a:r>
            <a:endParaRPr lang="en-GB" sz="3600" dirty="0" smtClean="0"/>
          </a:p>
          <a:p>
            <a:pPr algn="l"/>
            <a:r>
              <a:rPr lang="en-US" sz="2300" dirty="0" smtClean="0"/>
              <a:t>	</a:t>
            </a:r>
            <a:endParaRPr lang="en-GB" sz="3200" dirty="0"/>
          </a:p>
        </p:txBody>
      </p:sp>
      <p:sp>
        <p:nvSpPr>
          <p:cNvPr id="4" name="AutoShape 2" descr="https://encrypted-tbn3.gstatic.com/images?q=tbn:ANd9GcTzzOijy4axQ-H95noJRZAXyknonkHqzklfnuF296JL6R85ggzTG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59" b="99541" l="1299" r="100000">
                        <a14:foregroundMark x1="10823" y1="12385" x2="10823" y2="12385"/>
                        <a14:foregroundMark x1="16450" y1="83028" x2="16450" y2="83028"/>
                        <a14:foregroundMark x1="54113" y1="45872" x2="54113" y2="45872"/>
                        <a14:foregroundMark x1="49784" y1="50917" x2="49784" y2="50917"/>
                        <a14:foregroundMark x1="49784" y1="38991" x2="49784" y2="38991"/>
                        <a14:foregroundMark x1="49351" y1="50917" x2="49351" y2="50917"/>
                        <a14:foregroundMark x1="58009" y1="59633" x2="58009" y2="59633"/>
                        <a14:foregroundMark x1="68831" y1="65596" x2="50216" y2="61009"/>
                        <a14:foregroundMark x1="54113" y1="60550" x2="49784" y2="27523"/>
                        <a14:foregroundMark x1="40260" y1="21560" x2="59307" y2="31193"/>
                        <a14:foregroundMark x1="49351" y1="31193" x2="44156" y2="50459"/>
                      </a14:backgroundRemoval>
                    </a14:imgEffect>
                  </a14:imgLayer>
                </a14:imgProps>
              </a:ext>
              <a:ext uri="{28A0092B-C50C-407E-A947-70E740481C1C}">
                <a14:useLocalDpi xmlns:a14="http://schemas.microsoft.com/office/drawing/2010/main" val="0"/>
              </a:ext>
            </a:extLst>
          </a:blip>
          <a:srcRect/>
          <a:stretch>
            <a:fillRect/>
          </a:stretch>
        </p:blipFill>
        <p:spPr bwMode="auto">
          <a:xfrm>
            <a:off x="7832376" y="5691360"/>
            <a:ext cx="1100138"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4738" y="168513"/>
            <a:ext cx="1150286" cy="849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2915816" y="836712"/>
            <a:ext cx="4824536" cy="0"/>
          </a:xfrm>
          <a:prstGeom prst="line">
            <a:avLst/>
          </a:prstGeom>
          <a:ln w="57150"/>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039" y="4029173"/>
            <a:ext cx="2627784" cy="2862322"/>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solidFill>
                  <a:srgbClr val="002060"/>
                </a:solidFill>
              </a:rPr>
              <a:t>Staff</a:t>
            </a:r>
          </a:p>
          <a:p>
            <a:pPr marL="285750" indent="-285750">
              <a:buFont typeface="Arial" panose="020B0604020202020204" pitchFamily="34" charset="0"/>
              <a:buChar char="•"/>
            </a:pPr>
            <a:r>
              <a:rPr lang="en-GB" sz="2000" dirty="0" smtClean="0">
                <a:solidFill>
                  <a:srgbClr val="002060"/>
                </a:solidFill>
              </a:rPr>
              <a:t>Purpose</a:t>
            </a:r>
          </a:p>
          <a:p>
            <a:pPr marL="285750" indent="-285750">
              <a:buFont typeface="Arial" panose="020B0604020202020204" pitchFamily="34" charset="0"/>
              <a:buChar char="•"/>
            </a:pPr>
            <a:r>
              <a:rPr lang="en-GB" sz="2000" dirty="0" smtClean="0">
                <a:solidFill>
                  <a:srgbClr val="002060"/>
                </a:solidFill>
              </a:rPr>
              <a:t>Itinerary</a:t>
            </a:r>
          </a:p>
          <a:p>
            <a:pPr marL="285750" indent="-285750">
              <a:buFont typeface="Arial" panose="020B0604020202020204" pitchFamily="34" charset="0"/>
              <a:buChar char="•"/>
            </a:pPr>
            <a:r>
              <a:rPr lang="en-GB" sz="2000" dirty="0" smtClean="0">
                <a:solidFill>
                  <a:srgbClr val="002060"/>
                </a:solidFill>
              </a:rPr>
              <a:t>Accommodation</a:t>
            </a:r>
          </a:p>
          <a:p>
            <a:pPr marL="285750" indent="-285750">
              <a:buFont typeface="Arial" panose="020B0604020202020204" pitchFamily="34" charset="0"/>
              <a:buChar char="•"/>
            </a:pPr>
            <a:r>
              <a:rPr lang="en-GB" sz="2000" dirty="0" smtClean="0">
                <a:solidFill>
                  <a:srgbClr val="002060"/>
                </a:solidFill>
              </a:rPr>
              <a:t>Organisation</a:t>
            </a:r>
          </a:p>
          <a:p>
            <a:pPr marL="285750" indent="-285750">
              <a:buFont typeface="Arial" panose="020B0604020202020204" pitchFamily="34" charset="0"/>
              <a:buChar char="•"/>
            </a:pPr>
            <a:r>
              <a:rPr lang="en-GB" sz="2000" dirty="0" smtClean="0">
                <a:solidFill>
                  <a:srgbClr val="002060"/>
                </a:solidFill>
              </a:rPr>
              <a:t>Packing list</a:t>
            </a:r>
          </a:p>
          <a:p>
            <a:pPr marL="285750" indent="-285750">
              <a:buFont typeface="Arial" panose="020B0604020202020204" pitchFamily="34" charset="0"/>
              <a:buChar char="•"/>
            </a:pPr>
            <a:r>
              <a:rPr lang="en-GB" sz="2000" dirty="0" smtClean="0">
                <a:solidFill>
                  <a:srgbClr val="FF0000"/>
                </a:solidFill>
              </a:rPr>
              <a:t>Pocket money</a:t>
            </a:r>
          </a:p>
          <a:p>
            <a:pPr marL="285750" indent="-285750">
              <a:buFont typeface="Arial" panose="020B0604020202020204" pitchFamily="34" charset="0"/>
              <a:buChar char="•"/>
            </a:pPr>
            <a:r>
              <a:rPr lang="en-GB" sz="2000" dirty="0" smtClean="0">
                <a:solidFill>
                  <a:srgbClr val="002060"/>
                </a:solidFill>
              </a:rPr>
              <a:t>Contacts</a:t>
            </a:r>
          </a:p>
          <a:p>
            <a:pPr marL="285750" indent="-285750">
              <a:buFont typeface="Arial" panose="020B0604020202020204" pitchFamily="34" charset="0"/>
              <a:buChar char="•"/>
            </a:pPr>
            <a:r>
              <a:rPr lang="en-GB" sz="2000" dirty="0" smtClean="0">
                <a:solidFill>
                  <a:srgbClr val="002060"/>
                </a:solidFill>
              </a:rPr>
              <a:t>Questions</a:t>
            </a:r>
            <a:endParaRPr lang="en-GB" sz="2000" dirty="0">
              <a:solidFill>
                <a:srgbClr val="002060"/>
              </a:solidFill>
            </a:endParaRPr>
          </a:p>
        </p:txBody>
      </p:sp>
    </p:spTree>
    <p:extLst>
      <p:ext uri="{BB962C8B-B14F-4D97-AF65-F5344CB8AC3E}">
        <p14:creationId xmlns:p14="http://schemas.microsoft.com/office/powerpoint/2010/main" val="35478642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71800" y="160338"/>
            <a:ext cx="5400600" cy="649804"/>
          </a:xfrm>
        </p:spPr>
        <p:txBody>
          <a:bodyPr/>
          <a:lstStyle/>
          <a:p>
            <a:pPr algn="l"/>
            <a:r>
              <a:rPr lang="en-GB" sz="4400" dirty="0" err="1" smtClean="0"/>
              <a:t>COntacts</a:t>
            </a:r>
            <a:endParaRPr lang="en-GB" sz="4400" dirty="0"/>
          </a:p>
        </p:txBody>
      </p:sp>
      <p:sp>
        <p:nvSpPr>
          <p:cNvPr id="3" name="Subtitle 2"/>
          <p:cNvSpPr>
            <a:spLocks noGrp="1"/>
          </p:cNvSpPr>
          <p:nvPr>
            <p:ph type="subTitle" idx="1"/>
          </p:nvPr>
        </p:nvSpPr>
        <p:spPr>
          <a:xfrm>
            <a:off x="2682212" y="1018478"/>
            <a:ext cx="6261216" cy="4680520"/>
          </a:xfrm>
        </p:spPr>
        <p:txBody>
          <a:bodyPr>
            <a:normAutofit fontScale="77500" lnSpcReduction="20000"/>
          </a:bodyPr>
          <a:lstStyle/>
          <a:p>
            <a:pPr lvl="0" algn="l">
              <a:buClr>
                <a:srgbClr val="0070C0"/>
              </a:buClr>
            </a:pPr>
            <a:r>
              <a:rPr lang="en-GB" sz="2400" b="1" u="sng" dirty="0" smtClean="0"/>
              <a:t>Updates</a:t>
            </a:r>
            <a:endParaRPr lang="en-GB" sz="2400" b="1" u="sng" dirty="0"/>
          </a:p>
          <a:p>
            <a:pPr lvl="0" algn="just">
              <a:buClr>
                <a:srgbClr val="0070C0"/>
              </a:buClr>
            </a:pPr>
            <a:r>
              <a:rPr lang="en-GB" sz="2000" dirty="0"/>
              <a:t>Daily updates will be made on Twitter </a:t>
            </a:r>
            <a:r>
              <a:rPr lang="en-GB" sz="2000" dirty="0" smtClean="0"/>
              <a:t>(generally in the evenings). </a:t>
            </a:r>
            <a:r>
              <a:rPr lang="en-GB" sz="2000" dirty="0"/>
              <a:t>Have a look to find out what we have been up to</a:t>
            </a:r>
            <a:r>
              <a:rPr lang="en-GB" sz="2000" dirty="0" smtClean="0"/>
              <a:t>! </a:t>
            </a:r>
            <a:endParaRPr lang="en-GB" sz="2000" dirty="0"/>
          </a:p>
          <a:p>
            <a:pPr algn="l"/>
            <a:endParaRPr lang="en-GB" sz="2400" b="1" u="sng" dirty="0" smtClean="0"/>
          </a:p>
          <a:p>
            <a:pPr algn="l"/>
            <a:r>
              <a:rPr lang="en-GB" sz="2400" b="1" u="sng" dirty="0" smtClean="0"/>
              <a:t>Emergencies</a:t>
            </a:r>
          </a:p>
          <a:p>
            <a:pPr algn="just"/>
            <a:r>
              <a:rPr lang="en-GB" sz="2000" dirty="0" smtClean="0"/>
              <a:t>All pupils will carry a label with emergency contacts in French on their bags at all times. Staff have been provided with local emergency numbers.</a:t>
            </a:r>
            <a:endParaRPr lang="en-GB" sz="2000" dirty="0"/>
          </a:p>
          <a:p>
            <a:pPr algn="l"/>
            <a:endParaRPr lang="en-GB" sz="2400" b="1" u="sng" dirty="0" smtClean="0"/>
          </a:p>
          <a:p>
            <a:pPr algn="just"/>
            <a:r>
              <a:rPr lang="en-GB" sz="2000" dirty="0" smtClean="0"/>
              <a:t>In an emergency we will contact you at the earliest opportunity on your home number or the number provided on the consent form.</a:t>
            </a:r>
          </a:p>
          <a:p>
            <a:pPr algn="l"/>
            <a:endParaRPr lang="en-GB" sz="2400" b="1" u="sng" dirty="0" smtClean="0"/>
          </a:p>
          <a:p>
            <a:pPr algn="just"/>
            <a:r>
              <a:rPr lang="en-GB" sz="2000" dirty="0" smtClean="0"/>
              <a:t>If you need to contact your child (only in an absolute emergency), please phone the school office. Mrs Cook and Mr Mills have all the contact numbers for staff on the trip and will be able to get in touch immediately.</a:t>
            </a:r>
          </a:p>
          <a:p>
            <a:pPr algn="just"/>
            <a:endParaRPr lang="en-GB" sz="2000" dirty="0"/>
          </a:p>
          <a:p>
            <a:pPr algn="just"/>
            <a:r>
              <a:rPr lang="en-GB" sz="2000" dirty="0" smtClean="0"/>
              <a:t>An out-of-hours number is provided on the parent leaflet.</a:t>
            </a:r>
          </a:p>
          <a:p>
            <a:pPr algn="just"/>
            <a:endParaRPr lang="en-GB" sz="2000" dirty="0"/>
          </a:p>
          <a:p>
            <a:pPr algn="just"/>
            <a:endParaRPr lang="en-GB" sz="2000" dirty="0" smtClean="0"/>
          </a:p>
          <a:p>
            <a:pPr algn="l"/>
            <a:endParaRPr lang="en-GB" sz="3600" dirty="0"/>
          </a:p>
          <a:p>
            <a:pPr algn="l"/>
            <a:endParaRPr lang="en-GB" sz="3600" dirty="0" smtClean="0"/>
          </a:p>
          <a:p>
            <a:pPr algn="l"/>
            <a:endParaRPr lang="en-GB" sz="3200" dirty="0"/>
          </a:p>
        </p:txBody>
      </p:sp>
      <p:sp>
        <p:nvSpPr>
          <p:cNvPr id="4" name="AutoShape 2" descr="https://encrypted-tbn3.gstatic.com/images?q=tbn:ANd9GcTzzOijy4axQ-H95noJRZAXyknonkHqzklfnuF296JL6R85ggzTG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59" b="99541" l="1299" r="100000">
                        <a14:foregroundMark x1="10823" y1="12385" x2="10823" y2="12385"/>
                        <a14:foregroundMark x1="16450" y1="83028" x2="16450" y2="83028"/>
                        <a14:foregroundMark x1="54113" y1="45872" x2="54113" y2="45872"/>
                        <a14:foregroundMark x1="49784" y1="50917" x2="49784" y2="50917"/>
                        <a14:foregroundMark x1="49784" y1="38991" x2="49784" y2="38991"/>
                        <a14:foregroundMark x1="49351" y1="50917" x2="49351" y2="50917"/>
                        <a14:foregroundMark x1="58009" y1="59633" x2="58009" y2="59633"/>
                        <a14:foregroundMark x1="68831" y1="65596" x2="50216" y2="61009"/>
                        <a14:foregroundMark x1="54113" y1="60550" x2="49784" y2="27523"/>
                        <a14:foregroundMark x1="40260" y1="21560" x2="59307" y2="31193"/>
                        <a14:foregroundMark x1="49351" y1="31193" x2="44156" y2="50459"/>
                      </a14:backgroundRemoval>
                    </a14:imgEffect>
                  </a14:imgLayer>
                </a14:imgProps>
              </a:ext>
              <a:ext uri="{28A0092B-C50C-407E-A947-70E740481C1C}">
                <a14:useLocalDpi xmlns:a14="http://schemas.microsoft.com/office/drawing/2010/main" val="0"/>
              </a:ext>
            </a:extLst>
          </a:blip>
          <a:srcRect/>
          <a:stretch>
            <a:fillRect/>
          </a:stretch>
        </p:blipFill>
        <p:spPr bwMode="auto">
          <a:xfrm>
            <a:off x="7832376" y="5691360"/>
            <a:ext cx="1100138"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4738" y="168513"/>
            <a:ext cx="1150286" cy="849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2915816" y="836712"/>
            <a:ext cx="4824536" cy="0"/>
          </a:xfrm>
          <a:prstGeom prst="line">
            <a:avLst/>
          </a:prstGeom>
          <a:ln w="57150"/>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039" y="4029173"/>
            <a:ext cx="2627784" cy="2862322"/>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solidFill>
                  <a:srgbClr val="002060"/>
                </a:solidFill>
              </a:rPr>
              <a:t>Staff</a:t>
            </a:r>
          </a:p>
          <a:p>
            <a:pPr marL="285750" indent="-285750">
              <a:buFont typeface="Arial" panose="020B0604020202020204" pitchFamily="34" charset="0"/>
              <a:buChar char="•"/>
            </a:pPr>
            <a:r>
              <a:rPr lang="en-GB" sz="2000" dirty="0" smtClean="0">
                <a:solidFill>
                  <a:srgbClr val="002060"/>
                </a:solidFill>
              </a:rPr>
              <a:t>Purpose</a:t>
            </a:r>
          </a:p>
          <a:p>
            <a:pPr marL="285750" indent="-285750">
              <a:buFont typeface="Arial" panose="020B0604020202020204" pitchFamily="34" charset="0"/>
              <a:buChar char="•"/>
            </a:pPr>
            <a:r>
              <a:rPr lang="en-GB" sz="2000" dirty="0" smtClean="0">
                <a:solidFill>
                  <a:srgbClr val="002060"/>
                </a:solidFill>
              </a:rPr>
              <a:t>Itinerary</a:t>
            </a:r>
          </a:p>
          <a:p>
            <a:pPr marL="285750" indent="-285750">
              <a:buFont typeface="Arial" panose="020B0604020202020204" pitchFamily="34" charset="0"/>
              <a:buChar char="•"/>
            </a:pPr>
            <a:r>
              <a:rPr lang="en-GB" sz="2000" dirty="0" smtClean="0">
                <a:solidFill>
                  <a:srgbClr val="002060"/>
                </a:solidFill>
              </a:rPr>
              <a:t>Accommodation</a:t>
            </a:r>
          </a:p>
          <a:p>
            <a:pPr marL="285750" indent="-285750">
              <a:buFont typeface="Arial" panose="020B0604020202020204" pitchFamily="34" charset="0"/>
              <a:buChar char="•"/>
            </a:pPr>
            <a:r>
              <a:rPr lang="en-GB" sz="2000" dirty="0" smtClean="0">
                <a:solidFill>
                  <a:srgbClr val="002060"/>
                </a:solidFill>
              </a:rPr>
              <a:t>Organisation</a:t>
            </a:r>
          </a:p>
          <a:p>
            <a:pPr marL="285750" indent="-285750">
              <a:buFont typeface="Arial" panose="020B0604020202020204" pitchFamily="34" charset="0"/>
              <a:buChar char="•"/>
            </a:pPr>
            <a:r>
              <a:rPr lang="en-GB" sz="2000" dirty="0" smtClean="0">
                <a:solidFill>
                  <a:srgbClr val="002060"/>
                </a:solidFill>
              </a:rPr>
              <a:t>Packing list</a:t>
            </a:r>
          </a:p>
          <a:p>
            <a:pPr marL="285750" indent="-285750">
              <a:buFont typeface="Arial" panose="020B0604020202020204" pitchFamily="34" charset="0"/>
              <a:buChar char="•"/>
            </a:pPr>
            <a:r>
              <a:rPr lang="en-GB" sz="2000" dirty="0" smtClean="0">
                <a:solidFill>
                  <a:srgbClr val="002060"/>
                </a:solidFill>
              </a:rPr>
              <a:t>Pocket money</a:t>
            </a:r>
          </a:p>
          <a:p>
            <a:pPr marL="285750" indent="-285750">
              <a:buFont typeface="Arial" panose="020B0604020202020204" pitchFamily="34" charset="0"/>
              <a:buChar char="•"/>
            </a:pPr>
            <a:r>
              <a:rPr lang="en-GB" sz="2000" dirty="0" smtClean="0">
                <a:solidFill>
                  <a:srgbClr val="FF0000"/>
                </a:solidFill>
              </a:rPr>
              <a:t>Contacts</a:t>
            </a:r>
          </a:p>
          <a:p>
            <a:pPr marL="285750" indent="-285750">
              <a:buFont typeface="Arial" panose="020B0604020202020204" pitchFamily="34" charset="0"/>
              <a:buChar char="•"/>
            </a:pPr>
            <a:r>
              <a:rPr lang="en-GB" sz="2000" dirty="0" smtClean="0">
                <a:solidFill>
                  <a:srgbClr val="002060"/>
                </a:solidFill>
              </a:rPr>
              <a:t>Questions</a:t>
            </a:r>
            <a:endParaRPr lang="en-GB" sz="2000" dirty="0">
              <a:solidFill>
                <a:srgbClr val="002060"/>
              </a:solidFill>
            </a:endParaRPr>
          </a:p>
        </p:txBody>
      </p:sp>
    </p:spTree>
    <p:extLst>
      <p:ext uri="{BB962C8B-B14F-4D97-AF65-F5344CB8AC3E}">
        <p14:creationId xmlns:p14="http://schemas.microsoft.com/office/powerpoint/2010/main" val="3035170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71800" y="160338"/>
            <a:ext cx="5400600" cy="649804"/>
          </a:xfrm>
        </p:spPr>
        <p:txBody>
          <a:bodyPr/>
          <a:lstStyle/>
          <a:p>
            <a:pPr algn="l"/>
            <a:r>
              <a:rPr lang="en-GB" sz="4400" dirty="0" smtClean="0"/>
              <a:t>Questions</a:t>
            </a:r>
            <a:endParaRPr lang="en-GB" sz="4400" dirty="0"/>
          </a:p>
        </p:txBody>
      </p:sp>
      <p:sp>
        <p:nvSpPr>
          <p:cNvPr id="3" name="Subtitle 2"/>
          <p:cNvSpPr>
            <a:spLocks noGrp="1"/>
          </p:cNvSpPr>
          <p:nvPr>
            <p:ph type="subTitle" idx="1"/>
          </p:nvPr>
        </p:nvSpPr>
        <p:spPr>
          <a:xfrm>
            <a:off x="2915816" y="2852936"/>
            <a:ext cx="5832648" cy="1008112"/>
          </a:xfrm>
        </p:spPr>
        <p:txBody>
          <a:bodyPr>
            <a:normAutofit fontScale="55000" lnSpcReduction="20000"/>
          </a:bodyPr>
          <a:lstStyle/>
          <a:p>
            <a:pPr algn="ctr"/>
            <a:r>
              <a:rPr lang="en-GB" sz="6500" dirty="0" smtClean="0"/>
              <a:t>Are there any questions?</a:t>
            </a:r>
          </a:p>
          <a:p>
            <a:pPr algn="l"/>
            <a:endParaRPr lang="en-GB" sz="3600" dirty="0" smtClean="0"/>
          </a:p>
          <a:p>
            <a:pPr algn="l"/>
            <a:r>
              <a:rPr lang="en-US" sz="2300" dirty="0" smtClean="0"/>
              <a:t>	</a:t>
            </a:r>
            <a:endParaRPr lang="en-GB" sz="3200" dirty="0"/>
          </a:p>
        </p:txBody>
      </p:sp>
      <p:sp>
        <p:nvSpPr>
          <p:cNvPr id="4" name="AutoShape 2" descr="https://encrypted-tbn3.gstatic.com/images?q=tbn:ANd9GcTzzOijy4axQ-H95noJRZAXyknonkHqzklfnuF296JL6R85ggzTG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59" b="99541" l="1299" r="100000">
                        <a14:foregroundMark x1="10823" y1="12385" x2="10823" y2="12385"/>
                        <a14:foregroundMark x1="16450" y1="83028" x2="16450" y2="83028"/>
                        <a14:foregroundMark x1="54113" y1="45872" x2="54113" y2="45872"/>
                        <a14:foregroundMark x1="49784" y1="50917" x2="49784" y2="50917"/>
                        <a14:foregroundMark x1="49784" y1="38991" x2="49784" y2="38991"/>
                        <a14:foregroundMark x1="49351" y1="50917" x2="49351" y2="50917"/>
                        <a14:foregroundMark x1="58009" y1="59633" x2="58009" y2="59633"/>
                        <a14:foregroundMark x1="68831" y1="65596" x2="50216" y2="61009"/>
                        <a14:foregroundMark x1="54113" y1="60550" x2="49784" y2="27523"/>
                        <a14:foregroundMark x1="40260" y1="21560" x2="59307" y2="31193"/>
                        <a14:foregroundMark x1="49351" y1="31193" x2="44156" y2="50459"/>
                      </a14:backgroundRemoval>
                    </a14:imgEffect>
                  </a14:imgLayer>
                </a14:imgProps>
              </a:ext>
              <a:ext uri="{28A0092B-C50C-407E-A947-70E740481C1C}">
                <a14:useLocalDpi xmlns:a14="http://schemas.microsoft.com/office/drawing/2010/main" val="0"/>
              </a:ext>
            </a:extLst>
          </a:blip>
          <a:srcRect/>
          <a:stretch>
            <a:fillRect/>
          </a:stretch>
        </p:blipFill>
        <p:spPr bwMode="auto">
          <a:xfrm>
            <a:off x="7832376" y="5691360"/>
            <a:ext cx="1100138"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4738" y="168513"/>
            <a:ext cx="1150286" cy="849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2915816" y="836712"/>
            <a:ext cx="4824536" cy="0"/>
          </a:xfrm>
          <a:prstGeom prst="line">
            <a:avLst/>
          </a:prstGeom>
          <a:ln w="57150"/>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039" y="4029173"/>
            <a:ext cx="2627784" cy="2862322"/>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solidFill>
                  <a:srgbClr val="002060"/>
                </a:solidFill>
              </a:rPr>
              <a:t>Staff</a:t>
            </a:r>
          </a:p>
          <a:p>
            <a:pPr marL="285750" indent="-285750">
              <a:buFont typeface="Arial" panose="020B0604020202020204" pitchFamily="34" charset="0"/>
              <a:buChar char="•"/>
            </a:pPr>
            <a:r>
              <a:rPr lang="en-GB" sz="2000" dirty="0" smtClean="0">
                <a:solidFill>
                  <a:srgbClr val="002060"/>
                </a:solidFill>
              </a:rPr>
              <a:t>Purpose</a:t>
            </a:r>
          </a:p>
          <a:p>
            <a:pPr marL="285750" indent="-285750">
              <a:buFont typeface="Arial" panose="020B0604020202020204" pitchFamily="34" charset="0"/>
              <a:buChar char="•"/>
            </a:pPr>
            <a:r>
              <a:rPr lang="en-GB" sz="2000" dirty="0" smtClean="0">
                <a:solidFill>
                  <a:srgbClr val="002060"/>
                </a:solidFill>
              </a:rPr>
              <a:t>Itinerary</a:t>
            </a:r>
          </a:p>
          <a:p>
            <a:pPr marL="285750" indent="-285750">
              <a:buFont typeface="Arial" panose="020B0604020202020204" pitchFamily="34" charset="0"/>
              <a:buChar char="•"/>
            </a:pPr>
            <a:r>
              <a:rPr lang="en-GB" sz="2000" dirty="0" smtClean="0">
                <a:solidFill>
                  <a:srgbClr val="002060"/>
                </a:solidFill>
              </a:rPr>
              <a:t>Accommodation</a:t>
            </a:r>
          </a:p>
          <a:p>
            <a:pPr marL="285750" indent="-285750">
              <a:buFont typeface="Arial" panose="020B0604020202020204" pitchFamily="34" charset="0"/>
              <a:buChar char="•"/>
            </a:pPr>
            <a:r>
              <a:rPr lang="en-GB" sz="2000" dirty="0" smtClean="0">
                <a:solidFill>
                  <a:srgbClr val="002060"/>
                </a:solidFill>
              </a:rPr>
              <a:t>Organisation</a:t>
            </a:r>
          </a:p>
          <a:p>
            <a:pPr marL="285750" indent="-285750">
              <a:buFont typeface="Arial" panose="020B0604020202020204" pitchFamily="34" charset="0"/>
              <a:buChar char="•"/>
            </a:pPr>
            <a:r>
              <a:rPr lang="en-GB" sz="2000" dirty="0" smtClean="0">
                <a:solidFill>
                  <a:srgbClr val="002060"/>
                </a:solidFill>
              </a:rPr>
              <a:t>Packing list</a:t>
            </a:r>
          </a:p>
          <a:p>
            <a:pPr marL="285750" indent="-285750">
              <a:buFont typeface="Arial" panose="020B0604020202020204" pitchFamily="34" charset="0"/>
              <a:buChar char="•"/>
            </a:pPr>
            <a:r>
              <a:rPr lang="en-GB" sz="2000" dirty="0" smtClean="0">
                <a:solidFill>
                  <a:srgbClr val="002060"/>
                </a:solidFill>
              </a:rPr>
              <a:t>Pocket money</a:t>
            </a:r>
          </a:p>
          <a:p>
            <a:pPr marL="285750" indent="-285750">
              <a:buFont typeface="Arial" panose="020B0604020202020204" pitchFamily="34" charset="0"/>
              <a:buChar char="•"/>
            </a:pPr>
            <a:r>
              <a:rPr lang="en-GB" sz="2000" dirty="0" smtClean="0">
                <a:solidFill>
                  <a:srgbClr val="002060"/>
                </a:solidFill>
              </a:rPr>
              <a:t>Contacts</a:t>
            </a:r>
          </a:p>
          <a:p>
            <a:pPr marL="285750" indent="-285750">
              <a:buFont typeface="Arial" panose="020B0604020202020204" pitchFamily="34" charset="0"/>
              <a:buChar char="•"/>
            </a:pPr>
            <a:r>
              <a:rPr lang="en-GB" sz="2000" dirty="0" smtClean="0">
                <a:solidFill>
                  <a:srgbClr val="FF0000"/>
                </a:solidFill>
              </a:rPr>
              <a:t>Questions</a:t>
            </a:r>
            <a:endParaRPr lang="en-GB" sz="2000" dirty="0">
              <a:solidFill>
                <a:srgbClr val="FF0000"/>
              </a:solidFill>
            </a:endParaRPr>
          </a:p>
        </p:txBody>
      </p:sp>
    </p:spTree>
    <p:extLst>
      <p:ext uri="{BB962C8B-B14F-4D97-AF65-F5344CB8AC3E}">
        <p14:creationId xmlns:p14="http://schemas.microsoft.com/office/powerpoint/2010/main" val="26007098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15816" y="2852936"/>
            <a:ext cx="5832648" cy="1008112"/>
          </a:xfrm>
        </p:spPr>
        <p:txBody>
          <a:bodyPr>
            <a:normAutofit fontScale="85000" lnSpcReduction="20000"/>
          </a:bodyPr>
          <a:lstStyle/>
          <a:p>
            <a:pPr algn="ctr"/>
            <a:r>
              <a:rPr lang="en-GB" sz="6500" dirty="0" err="1" smtClean="0"/>
              <a:t>Merci</a:t>
            </a:r>
            <a:r>
              <a:rPr lang="en-GB" sz="6500" smtClean="0"/>
              <a:t> Beaucoup</a:t>
            </a:r>
            <a:endParaRPr lang="en-GB" sz="3600" dirty="0" smtClean="0"/>
          </a:p>
          <a:p>
            <a:pPr algn="l"/>
            <a:r>
              <a:rPr lang="en-US" sz="2300" dirty="0" smtClean="0"/>
              <a:t>	</a:t>
            </a:r>
            <a:endParaRPr lang="en-GB" sz="3200" dirty="0"/>
          </a:p>
        </p:txBody>
      </p:sp>
      <p:sp>
        <p:nvSpPr>
          <p:cNvPr id="4" name="AutoShape 2" descr="https://encrypted-tbn3.gstatic.com/images?q=tbn:ANd9GcTzzOijy4axQ-H95noJRZAXyknonkHqzklfnuF296JL6R85ggzTG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59" b="99541" l="1299" r="100000">
                        <a14:foregroundMark x1="10823" y1="12385" x2="10823" y2="12385"/>
                        <a14:foregroundMark x1="16450" y1="83028" x2="16450" y2="83028"/>
                        <a14:foregroundMark x1="54113" y1="45872" x2="54113" y2="45872"/>
                        <a14:foregroundMark x1="49784" y1="50917" x2="49784" y2="50917"/>
                        <a14:foregroundMark x1="49784" y1="38991" x2="49784" y2="38991"/>
                        <a14:foregroundMark x1="49351" y1="50917" x2="49351" y2="50917"/>
                        <a14:foregroundMark x1="58009" y1="59633" x2="58009" y2="59633"/>
                        <a14:foregroundMark x1="68831" y1="65596" x2="50216" y2="61009"/>
                        <a14:foregroundMark x1="54113" y1="60550" x2="49784" y2="27523"/>
                        <a14:foregroundMark x1="40260" y1="21560" x2="59307" y2="31193"/>
                        <a14:foregroundMark x1="49351" y1="31193" x2="44156" y2="50459"/>
                      </a14:backgroundRemoval>
                    </a14:imgEffect>
                  </a14:imgLayer>
                </a14:imgProps>
              </a:ext>
              <a:ext uri="{28A0092B-C50C-407E-A947-70E740481C1C}">
                <a14:useLocalDpi xmlns:a14="http://schemas.microsoft.com/office/drawing/2010/main" val="0"/>
              </a:ext>
            </a:extLst>
          </a:blip>
          <a:srcRect/>
          <a:stretch>
            <a:fillRect/>
          </a:stretch>
        </p:blipFill>
        <p:spPr bwMode="auto">
          <a:xfrm>
            <a:off x="4510647" y="3861048"/>
            <a:ext cx="2376264" cy="2242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476672"/>
            <a:ext cx="2588808" cy="191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Callout 9"/>
          <p:cNvSpPr/>
          <p:nvPr/>
        </p:nvSpPr>
        <p:spPr>
          <a:xfrm>
            <a:off x="398403" y="3861048"/>
            <a:ext cx="3741549" cy="2448272"/>
          </a:xfrm>
          <a:prstGeom prst="wedgeEllipseCallout">
            <a:avLst>
              <a:gd name="adj1" fmla="val -55652"/>
              <a:gd name="adj2" fmla="val 647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Don’t forget to take your copy of the parent leaflet!</a:t>
            </a:r>
            <a:endParaRPr lang="en-GB" sz="2400" dirty="0"/>
          </a:p>
        </p:txBody>
      </p:sp>
    </p:spTree>
    <p:extLst>
      <p:ext uri="{BB962C8B-B14F-4D97-AF65-F5344CB8AC3E}">
        <p14:creationId xmlns:p14="http://schemas.microsoft.com/office/powerpoint/2010/main" val="30442305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71800" y="160338"/>
            <a:ext cx="2933324" cy="649804"/>
          </a:xfrm>
        </p:spPr>
        <p:txBody>
          <a:bodyPr/>
          <a:lstStyle/>
          <a:p>
            <a:pPr algn="l"/>
            <a:r>
              <a:rPr lang="en-GB" sz="4400" dirty="0" smtClean="0"/>
              <a:t>Staff</a:t>
            </a:r>
            <a:endParaRPr lang="en-GB" sz="4400" dirty="0"/>
          </a:p>
        </p:txBody>
      </p:sp>
      <p:sp>
        <p:nvSpPr>
          <p:cNvPr id="3" name="Subtitle 2"/>
          <p:cNvSpPr>
            <a:spLocks noGrp="1"/>
          </p:cNvSpPr>
          <p:nvPr>
            <p:ph type="subTitle" idx="1"/>
          </p:nvPr>
        </p:nvSpPr>
        <p:spPr>
          <a:xfrm>
            <a:off x="2915816" y="1412776"/>
            <a:ext cx="5976664" cy="4878169"/>
          </a:xfrm>
        </p:spPr>
        <p:txBody>
          <a:bodyPr>
            <a:normAutofit/>
          </a:bodyPr>
          <a:lstStyle/>
          <a:p>
            <a:pPr algn="l"/>
            <a:r>
              <a:rPr lang="en-GB" sz="2600" dirty="0" smtClean="0"/>
              <a:t>Mrs Theresa Bryan</a:t>
            </a:r>
          </a:p>
          <a:p>
            <a:pPr algn="l"/>
            <a:r>
              <a:rPr lang="en-GB" sz="2600" dirty="0" smtClean="0"/>
              <a:t>Miss Naomi </a:t>
            </a:r>
            <a:r>
              <a:rPr lang="en-GB" sz="2600" dirty="0" err="1" smtClean="0"/>
              <a:t>Creese</a:t>
            </a:r>
            <a:endParaRPr lang="en-GB" sz="2600" dirty="0" smtClean="0"/>
          </a:p>
          <a:p>
            <a:pPr algn="l"/>
            <a:r>
              <a:rPr lang="en-GB" sz="2600" dirty="0" smtClean="0"/>
              <a:t>Mr Joe Miley</a:t>
            </a:r>
          </a:p>
          <a:p>
            <a:pPr algn="l"/>
            <a:r>
              <a:rPr lang="en-GB" sz="2600" dirty="0" smtClean="0"/>
              <a:t>Mr Matthew Mills</a:t>
            </a:r>
          </a:p>
          <a:p>
            <a:pPr algn="l"/>
            <a:endParaRPr lang="en-GB" sz="2600" dirty="0"/>
          </a:p>
          <a:p>
            <a:pPr algn="l"/>
            <a:r>
              <a:rPr lang="en-GB" sz="2600" dirty="0" smtClean="0"/>
              <a:t>Group Leader:</a:t>
            </a:r>
          </a:p>
          <a:p>
            <a:pPr algn="l"/>
            <a:r>
              <a:rPr lang="en-GB" sz="2600" dirty="0" smtClean="0"/>
              <a:t>Mrs Clare Bailey</a:t>
            </a:r>
            <a:endParaRPr lang="en-GB" sz="3200" dirty="0" smtClean="0"/>
          </a:p>
          <a:p>
            <a:pPr algn="l"/>
            <a:endParaRPr lang="en-GB" sz="3200" dirty="0"/>
          </a:p>
        </p:txBody>
      </p:sp>
      <p:sp>
        <p:nvSpPr>
          <p:cNvPr id="4" name="AutoShape 2" descr="https://encrypted-tbn3.gstatic.com/images?q=tbn:ANd9GcTzzOijy4axQ-H95noJRZAXyknonkHqzklfnuF296JL6R85ggzTG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59" b="99541" l="1299" r="100000">
                        <a14:foregroundMark x1="10823" y1="12385" x2="10823" y2="12385"/>
                        <a14:foregroundMark x1="16450" y1="83028" x2="16450" y2="83028"/>
                        <a14:foregroundMark x1="54113" y1="45872" x2="54113" y2="45872"/>
                        <a14:foregroundMark x1="49784" y1="50917" x2="49784" y2="50917"/>
                        <a14:foregroundMark x1="49784" y1="38991" x2="49784" y2="38991"/>
                        <a14:foregroundMark x1="49351" y1="50917" x2="49351" y2="50917"/>
                        <a14:foregroundMark x1="58009" y1="59633" x2="58009" y2="59633"/>
                        <a14:foregroundMark x1="68831" y1="65596" x2="50216" y2="61009"/>
                        <a14:foregroundMark x1="54113" y1="60550" x2="49784" y2="27523"/>
                        <a14:foregroundMark x1="40260" y1="21560" x2="59307" y2="31193"/>
                        <a14:foregroundMark x1="49351" y1="31193" x2="44156" y2="50459"/>
                      </a14:backgroundRemoval>
                    </a14:imgEffect>
                  </a14:imgLayer>
                </a14:imgProps>
              </a:ext>
              <a:ext uri="{28A0092B-C50C-407E-A947-70E740481C1C}">
                <a14:useLocalDpi xmlns:a14="http://schemas.microsoft.com/office/drawing/2010/main" val="0"/>
              </a:ext>
            </a:extLst>
          </a:blip>
          <a:srcRect/>
          <a:stretch>
            <a:fillRect/>
          </a:stretch>
        </p:blipFill>
        <p:spPr bwMode="auto">
          <a:xfrm>
            <a:off x="7832376" y="5691360"/>
            <a:ext cx="1100138"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4738" y="168513"/>
            <a:ext cx="1150286" cy="849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2915816" y="836712"/>
            <a:ext cx="4824536" cy="0"/>
          </a:xfrm>
          <a:prstGeom prst="line">
            <a:avLst/>
          </a:prstGeom>
          <a:ln w="57150"/>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1039" y="4029173"/>
            <a:ext cx="2627784" cy="2862322"/>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solidFill>
                  <a:srgbClr val="FF0000"/>
                </a:solidFill>
              </a:rPr>
              <a:t>Staff</a:t>
            </a:r>
          </a:p>
          <a:p>
            <a:pPr marL="285750" indent="-285750">
              <a:buFont typeface="Arial" panose="020B0604020202020204" pitchFamily="34" charset="0"/>
              <a:buChar char="•"/>
            </a:pPr>
            <a:r>
              <a:rPr lang="en-GB" sz="2000" dirty="0" smtClean="0">
                <a:solidFill>
                  <a:srgbClr val="002060"/>
                </a:solidFill>
              </a:rPr>
              <a:t>Purpose</a:t>
            </a:r>
          </a:p>
          <a:p>
            <a:pPr marL="285750" indent="-285750">
              <a:buFont typeface="Arial" panose="020B0604020202020204" pitchFamily="34" charset="0"/>
              <a:buChar char="•"/>
            </a:pPr>
            <a:r>
              <a:rPr lang="en-GB" sz="2000" dirty="0" smtClean="0">
                <a:solidFill>
                  <a:srgbClr val="002060"/>
                </a:solidFill>
              </a:rPr>
              <a:t>Itinerary</a:t>
            </a:r>
          </a:p>
          <a:p>
            <a:pPr marL="285750" indent="-285750">
              <a:buFont typeface="Arial" panose="020B0604020202020204" pitchFamily="34" charset="0"/>
              <a:buChar char="•"/>
            </a:pPr>
            <a:r>
              <a:rPr lang="en-GB" sz="2000" dirty="0" smtClean="0">
                <a:solidFill>
                  <a:srgbClr val="002060"/>
                </a:solidFill>
              </a:rPr>
              <a:t>Accommodation</a:t>
            </a:r>
          </a:p>
          <a:p>
            <a:pPr marL="285750" indent="-285750">
              <a:buFont typeface="Arial" panose="020B0604020202020204" pitchFamily="34" charset="0"/>
              <a:buChar char="•"/>
            </a:pPr>
            <a:r>
              <a:rPr lang="en-GB" sz="2000" dirty="0" smtClean="0">
                <a:solidFill>
                  <a:srgbClr val="002060"/>
                </a:solidFill>
              </a:rPr>
              <a:t>Organisation</a:t>
            </a:r>
          </a:p>
          <a:p>
            <a:pPr marL="285750" indent="-285750">
              <a:buFont typeface="Arial" panose="020B0604020202020204" pitchFamily="34" charset="0"/>
              <a:buChar char="•"/>
            </a:pPr>
            <a:r>
              <a:rPr lang="en-GB" sz="2000" dirty="0" smtClean="0">
                <a:solidFill>
                  <a:srgbClr val="002060"/>
                </a:solidFill>
              </a:rPr>
              <a:t>Packing list</a:t>
            </a:r>
          </a:p>
          <a:p>
            <a:pPr marL="285750" indent="-285750">
              <a:buFont typeface="Arial" panose="020B0604020202020204" pitchFamily="34" charset="0"/>
              <a:buChar char="•"/>
            </a:pPr>
            <a:r>
              <a:rPr lang="en-GB" sz="2000" dirty="0" smtClean="0">
                <a:solidFill>
                  <a:srgbClr val="002060"/>
                </a:solidFill>
              </a:rPr>
              <a:t>Pocket money</a:t>
            </a:r>
          </a:p>
          <a:p>
            <a:pPr marL="285750" indent="-285750">
              <a:buFont typeface="Arial" panose="020B0604020202020204" pitchFamily="34" charset="0"/>
              <a:buChar char="•"/>
            </a:pPr>
            <a:r>
              <a:rPr lang="en-GB" sz="2000" dirty="0" smtClean="0">
                <a:solidFill>
                  <a:srgbClr val="002060"/>
                </a:solidFill>
              </a:rPr>
              <a:t>Contacts</a:t>
            </a:r>
          </a:p>
          <a:p>
            <a:pPr marL="285750" indent="-285750">
              <a:buFont typeface="Arial" panose="020B0604020202020204" pitchFamily="34" charset="0"/>
              <a:buChar char="•"/>
            </a:pPr>
            <a:r>
              <a:rPr lang="en-GB" sz="2000" dirty="0" smtClean="0">
                <a:solidFill>
                  <a:srgbClr val="002060"/>
                </a:solidFill>
              </a:rPr>
              <a:t>Questions</a:t>
            </a:r>
            <a:endParaRPr lang="en-GB" sz="2000" dirty="0">
              <a:solidFill>
                <a:srgbClr val="002060"/>
              </a:solidFill>
            </a:endParaRPr>
          </a:p>
        </p:txBody>
      </p:sp>
    </p:spTree>
    <p:extLst>
      <p:ext uri="{BB962C8B-B14F-4D97-AF65-F5344CB8AC3E}">
        <p14:creationId xmlns:p14="http://schemas.microsoft.com/office/powerpoint/2010/main" val="336305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71800" y="160338"/>
            <a:ext cx="2933324" cy="649804"/>
          </a:xfrm>
        </p:spPr>
        <p:txBody>
          <a:bodyPr/>
          <a:lstStyle/>
          <a:p>
            <a:pPr algn="l"/>
            <a:r>
              <a:rPr lang="en-GB" sz="4400" dirty="0" smtClean="0"/>
              <a:t>Purpose</a:t>
            </a:r>
            <a:endParaRPr lang="en-GB" sz="4400" dirty="0"/>
          </a:p>
        </p:txBody>
      </p:sp>
      <p:sp>
        <p:nvSpPr>
          <p:cNvPr id="3" name="Subtitle 2"/>
          <p:cNvSpPr>
            <a:spLocks noGrp="1"/>
          </p:cNvSpPr>
          <p:nvPr>
            <p:ph type="subTitle" idx="1"/>
          </p:nvPr>
        </p:nvSpPr>
        <p:spPr>
          <a:xfrm>
            <a:off x="2890985" y="2204864"/>
            <a:ext cx="6156176" cy="1800200"/>
          </a:xfrm>
        </p:spPr>
        <p:txBody>
          <a:bodyPr>
            <a:normAutofit/>
          </a:bodyPr>
          <a:lstStyle/>
          <a:p>
            <a:pPr algn="ctr"/>
            <a:r>
              <a:rPr lang="en-GB" sz="3600" dirty="0" smtClean="0"/>
              <a:t>Why we offer school trips</a:t>
            </a:r>
          </a:p>
          <a:p>
            <a:pPr algn="ctr"/>
            <a:r>
              <a:rPr lang="en-GB" sz="3600" dirty="0" smtClean="0"/>
              <a:t>&amp;</a:t>
            </a:r>
          </a:p>
          <a:p>
            <a:pPr algn="ctr"/>
            <a:r>
              <a:rPr lang="en-GB" sz="3600" dirty="0" smtClean="0"/>
              <a:t>Expectations</a:t>
            </a:r>
          </a:p>
          <a:p>
            <a:pPr algn="l"/>
            <a:endParaRPr lang="en-GB" sz="3200" dirty="0" smtClean="0"/>
          </a:p>
          <a:p>
            <a:pPr algn="l"/>
            <a:endParaRPr lang="en-GB" sz="3200" dirty="0"/>
          </a:p>
        </p:txBody>
      </p:sp>
      <p:sp>
        <p:nvSpPr>
          <p:cNvPr id="4" name="AutoShape 2" descr="https://encrypted-tbn3.gstatic.com/images?q=tbn:ANd9GcTzzOijy4axQ-H95noJRZAXyknonkHqzklfnuF296JL6R85ggzTG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59" b="99541" l="1299" r="100000">
                        <a14:foregroundMark x1="10823" y1="12385" x2="10823" y2="12385"/>
                        <a14:foregroundMark x1="16450" y1="83028" x2="16450" y2="83028"/>
                        <a14:foregroundMark x1="54113" y1="45872" x2="54113" y2="45872"/>
                        <a14:foregroundMark x1="49784" y1="50917" x2="49784" y2="50917"/>
                        <a14:foregroundMark x1="49784" y1="38991" x2="49784" y2="38991"/>
                        <a14:foregroundMark x1="49351" y1="50917" x2="49351" y2="50917"/>
                        <a14:foregroundMark x1="58009" y1="59633" x2="58009" y2="59633"/>
                        <a14:foregroundMark x1="68831" y1="65596" x2="50216" y2="61009"/>
                        <a14:foregroundMark x1="54113" y1="60550" x2="49784" y2="27523"/>
                        <a14:foregroundMark x1="40260" y1="21560" x2="59307" y2="31193"/>
                        <a14:foregroundMark x1="49351" y1="31193" x2="44156" y2="50459"/>
                      </a14:backgroundRemoval>
                    </a14:imgEffect>
                  </a14:imgLayer>
                </a14:imgProps>
              </a:ext>
              <a:ext uri="{28A0092B-C50C-407E-A947-70E740481C1C}">
                <a14:useLocalDpi xmlns:a14="http://schemas.microsoft.com/office/drawing/2010/main" val="0"/>
              </a:ext>
            </a:extLst>
          </a:blip>
          <a:srcRect/>
          <a:stretch>
            <a:fillRect/>
          </a:stretch>
        </p:blipFill>
        <p:spPr bwMode="auto">
          <a:xfrm>
            <a:off x="7832376" y="5691360"/>
            <a:ext cx="1100138"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4738" y="168513"/>
            <a:ext cx="1150286" cy="849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2915816" y="836712"/>
            <a:ext cx="4824536" cy="0"/>
          </a:xfrm>
          <a:prstGeom prst="line">
            <a:avLst/>
          </a:prstGeom>
          <a:ln w="57150"/>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039" y="4029173"/>
            <a:ext cx="2627784" cy="2862322"/>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solidFill>
                  <a:srgbClr val="002060"/>
                </a:solidFill>
              </a:rPr>
              <a:t>Staff</a:t>
            </a:r>
          </a:p>
          <a:p>
            <a:pPr marL="285750" indent="-285750">
              <a:buFont typeface="Arial" panose="020B0604020202020204" pitchFamily="34" charset="0"/>
              <a:buChar char="•"/>
            </a:pPr>
            <a:r>
              <a:rPr lang="en-GB" sz="2000" dirty="0" smtClean="0">
                <a:solidFill>
                  <a:schemeClr val="accent1"/>
                </a:solidFill>
              </a:rPr>
              <a:t>Purpose</a:t>
            </a:r>
          </a:p>
          <a:p>
            <a:pPr marL="285750" indent="-285750">
              <a:buFont typeface="Arial" panose="020B0604020202020204" pitchFamily="34" charset="0"/>
              <a:buChar char="•"/>
            </a:pPr>
            <a:r>
              <a:rPr lang="en-GB" sz="2000" dirty="0" smtClean="0">
                <a:solidFill>
                  <a:srgbClr val="002060"/>
                </a:solidFill>
              </a:rPr>
              <a:t>Itinerary</a:t>
            </a:r>
          </a:p>
          <a:p>
            <a:pPr marL="285750" indent="-285750">
              <a:buFont typeface="Arial" panose="020B0604020202020204" pitchFamily="34" charset="0"/>
              <a:buChar char="•"/>
            </a:pPr>
            <a:r>
              <a:rPr lang="en-GB" sz="2000" dirty="0" smtClean="0">
                <a:solidFill>
                  <a:srgbClr val="002060"/>
                </a:solidFill>
              </a:rPr>
              <a:t>Accommodation</a:t>
            </a:r>
          </a:p>
          <a:p>
            <a:pPr marL="285750" indent="-285750">
              <a:buFont typeface="Arial" panose="020B0604020202020204" pitchFamily="34" charset="0"/>
              <a:buChar char="•"/>
            </a:pPr>
            <a:r>
              <a:rPr lang="en-GB" sz="2000" dirty="0" smtClean="0">
                <a:solidFill>
                  <a:srgbClr val="002060"/>
                </a:solidFill>
              </a:rPr>
              <a:t>Organisation</a:t>
            </a:r>
          </a:p>
          <a:p>
            <a:pPr marL="285750" indent="-285750">
              <a:buFont typeface="Arial" panose="020B0604020202020204" pitchFamily="34" charset="0"/>
              <a:buChar char="•"/>
            </a:pPr>
            <a:r>
              <a:rPr lang="en-GB" sz="2000" dirty="0" smtClean="0">
                <a:solidFill>
                  <a:srgbClr val="002060"/>
                </a:solidFill>
              </a:rPr>
              <a:t>Packing list</a:t>
            </a:r>
          </a:p>
          <a:p>
            <a:pPr marL="285750" indent="-285750">
              <a:buFont typeface="Arial" panose="020B0604020202020204" pitchFamily="34" charset="0"/>
              <a:buChar char="•"/>
            </a:pPr>
            <a:r>
              <a:rPr lang="en-GB" sz="2000" dirty="0" smtClean="0">
                <a:solidFill>
                  <a:srgbClr val="002060"/>
                </a:solidFill>
              </a:rPr>
              <a:t>Pocket money</a:t>
            </a:r>
          </a:p>
          <a:p>
            <a:pPr marL="285750" indent="-285750">
              <a:buFont typeface="Arial" panose="020B0604020202020204" pitchFamily="34" charset="0"/>
              <a:buChar char="•"/>
            </a:pPr>
            <a:r>
              <a:rPr lang="en-GB" sz="2000" dirty="0" smtClean="0">
                <a:solidFill>
                  <a:srgbClr val="002060"/>
                </a:solidFill>
              </a:rPr>
              <a:t>Contacts</a:t>
            </a:r>
          </a:p>
          <a:p>
            <a:pPr marL="285750" indent="-285750">
              <a:buFont typeface="Arial" panose="020B0604020202020204" pitchFamily="34" charset="0"/>
              <a:buChar char="•"/>
            </a:pPr>
            <a:r>
              <a:rPr lang="en-GB" sz="2000" dirty="0" smtClean="0">
                <a:solidFill>
                  <a:srgbClr val="002060"/>
                </a:solidFill>
              </a:rPr>
              <a:t>Questions</a:t>
            </a:r>
            <a:endParaRPr lang="en-GB" sz="2000" dirty="0">
              <a:solidFill>
                <a:srgbClr val="002060"/>
              </a:solidFill>
            </a:endParaRPr>
          </a:p>
        </p:txBody>
      </p:sp>
    </p:spTree>
    <p:extLst>
      <p:ext uri="{BB962C8B-B14F-4D97-AF65-F5344CB8AC3E}">
        <p14:creationId xmlns:p14="http://schemas.microsoft.com/office/powerpoint/2010/main" val="2419324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71800" y="160338"/>
            <a:ext cx="2933324" cy="649804"/>
          </a:xfrm>
        </p:spPr>
        <p:txBody>
          <a:bodyPr/>
          <a:lstStyle/>
          <a:p>
            <a:r>
              <a:rPr lang="en-GB" sz="4400" dirty="0" smtClean="0"/>
              <a:t>Itinerary</a:t>
            </a:r>
            <a:endParaRPr lang="en-GB" sz="4400" dirty="0"/>
          </a:p>
        </p:txBody>
      </p:sp>
      <p:sp>
        <p:nvSpPr>
          <p:cNvPr id="3" name="Subtitle 2"/>
          <p:cNvSpPr>
            <a:spLocks noGrp="1"/>
          </p:cNvSpPr>
          <p:nvPr>
            <p:ph type="subTitle" idx="1"/>
          </p:nvPr>
        </p:nvSpPr>
        <p:spPr>
          <a:xfrm>
            <a:off x="2843808" y="1196752"/>
            <a:ext cx="6261216" cy="5362851"/>
          </a:xfrm>
        </p:spPr>
        <p:txBody>
          <a:bodyPr>
            <a:normAutofit fontScale="70000" lnSpcReduction="20000"/>
          </a:bodyPr>
          <a:lstStyle/>
          <a:p>
            <a:pPr algn="l"/>
            <a:r>
              <a:rPr lang="en-GB" sz="5300" dirty="0" smtClean="0"/>
              <a:t>Monday:</a:t>
            </a:r>
          </a:p>
          <a:p>
            <a:pPr algn="l"/>
            <a:r>
              <a:rPr lang="en-US" sz="3200" dirty="0" smtClean="0"/>
              <a:t>3:15</a:t>
            </a:r>
            <a:r>
              <a:rPr lang="en-US" sz="3200" dirty="0" smtClean="0"/>
              <a:t>	Children meet in the school hall</a:t>
            </a:r>
          </a:p>
          <a:p>
            <a:pPr algn="l"/>
            <a:endParaRPr lang="en-GB" sz="3200" i="1" dirty="0"/>
          </a:p>
          <a:p>
            <a:pPr algn="l"/>
            <a:r>
              <a:rPr lang="en-US" sz="3200" dirty="0" smtClean="0"/>
              <a:t>3:45</a:t>
            </a:r>
            <a:r>
              <a:rPr lang="en-US" sz="3200" dirty="0"/>
              <a:t>	P</a:t>
            </a:r>
            <a:r>
              <a:rPr lang="en-US" sz="3200" dirty="0" smtClean="0"/>
              <a:t>rompt departure </a:t>
            </a:r>
            <a:r>
              <a:rPr lang="en-US" sz="3200" dirty="0"/>
              <a:t>for </a:t>
            </a:r>
            <a:r>
              <a:rPr lang="en-GB" sz="3200" dirty="0" smtClean="0"/>
              <a:t>Portsmouth</a:t>
            </a:r>
          </a:p>
          <a:p>
            <a:pPr algn="l"/>
            <a:endParaRPr lang="en-GB" sz="3200" i="1" dirty="0"/>
          </a:p>
          <a:p>
            <a:pPr algn="l"/>
            <a:r>
              <a:rPr lang="en-US" sz="3200" dirty="0" smtClean="0"/>
              <a:t>8:15</a:t>
            </a:r>
            <a:r>
              <a:rPr lang="en-US" sz="3200" dirty="0"/>
              <a:t>	Ferry sails to </a:t>
            </a:r>
            <a:r>
              <a:rPr lang="en-US" sz="3200" dirty="0" smtClean="0"/>
              <a:t>Caen</a:t>
            </a:r>
            <a:r>
              <a:rPr lang="en-US" sz="3200" dirty="0"/>
              <a:t> </a:t>
            </a:r>
            <a:r>
              <a:rPr lang="en-US" sz="3200" dirty="0" smtClean="0"/>
              <a:t>Breakfast and Lunch on the ferry</a:t>
            </a:r>
          </a:p>
          <a:p>
            <a:pPr algn="l"/>
            <a:endParaRPr lang="en-US" sz="3200" dirty="0" smtClean="0"/>
          </a:p>
          <a:p>
            <a:pPr algn="l"/>
            <a:r>
              <a:rPr lang="en-US" sz="3200" dirty="0" smtClean="0"/>
              <a:t>18:00</a:t>
            </a:r>
            <a:r>
              <a:rPr lang="en-US" sz="3200" dirty="0"/>
              <a:t>	</a:t>
            </a:r>
            <a:r>
              <a:rPr lang="en-US" sz="3200" dirty="0" smtClean="0"/>
              <a:t>Arrive </a:t>
            </a:r>
            <a:r>
              <a:rPr lang="en-GB" sz="3200" dirty="0" smtClean="0"/>
              <a:t>at Chateau Beaumont</a:t>
            </a:r>
          </a:p>
          <a:p>
            <a:pPr algn="l"/>
            <a:endParaRPr lang="en-GB" sz="3200" dirty="0" smtClean="0"/>
          </a:p>
          <a:p>
            <a:pPr algn="l"/>
            <a:r>
              <a:rPr lang="en-GB" sz="3200" dirty="0" smtClean="0"/>
              <a:t>18:30</a:t>
            </a:r>
            <a:r>
              <a:rPr lang="en-GB" sz="3200" dirty="0"/>
              <a:t>	</a:t>
            </a:r>
            <a:r>
              <a:rPr lang="en-US" sz="3200" dirty="0" smtClean="0"/>
              <a:t>Evening meal</a:t>
            </a:r>
            <a:endParaRPr lang="en-GB" sz="3200" i="1" dirty="0"/>
          </a:p>
          <a:p>
            <a:pPr algn="l"/>
            <a:r>
              <a:rPr lang="en-US" sz="3200" dirty="0" smtClean="0"/>
              <a:t>	</a:t>
            </a:r>
          </a:p>
          <a:p>
            <a:pPr algn="l"/>
            <a:r>
              <a:rPr lang="en-US" sz="3200" dirty="0"/>
              <a:t>	</a:t>
            </a:r>
            <a:r>
              <a:rPr lang="en-US" sz="3200" dirty="0" smtClean="0"/>
              <a:t>Followed by Unpacking etc.</a:t>
            </a:r>
          </a:p>
          <a:p>
            <a:pPr algn="l"/>
            <a:r>
              <a:rPr lang="en-US" sz="3200" i="1" dirty="0"/>
              <a:t>	</a:t>
            </a:r>
            <a:endParaRPr lang="en-US" sz="3200" i="1" dirty="0" smtClean="0"/>
          </a:p>
          <a:p>
            <a:pPr algn="l"/>
            <a:r>
              <a:rPr lang="en-US" sz="3200" i="1" dirty="0"/>
              <a:t>	</a:t>
            </a:r>
            <a:r>
              <a:rPr lang="en-US" sz="3200" dirty="0" smtClean="0"/>
              <a:t>Treasure Hunt</a:t>
            </a:r>
            <a:endParaRPr lang="en-GB" sz="3200" dirty="0" smtClean="0"/>
          </a:p>
        </p:txBody>
      </p:sp>
      <p:sp>
        <p:nvSpPr>
          <p:cNvPr id="4" name="AutoShape 2" descr="https://encrypted-tbn3.gstatic.com/images?q=tbn:ANd9GcTzzOijy4axQ-H95noJRZAXyknonkHqzklfnuF296JL6R85ggzTG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59" b="99541" l="1299" r="100000">
                        <a14:foregroundMark x1="10823" y1="12385" x2="10823" y2="12385"/>
                        <a14:foregroundMark x1="16450" y1="83028" x2="16450" y2="83028"/>
                        <a14:foregroundMark x1="54113" y1="45872" x2="54113" y2="45872"/>
                        <a14:foregroundMark x1="49784" y1="50917" x2="49784" y2="50917"/>
                        <a14:foregroundMark x1="49784" y1="38991" x2="49784" y2="38991"/>
                        <a14:foregroundMark x1="49351" y1="50917" x2="49351" y2="50917"/>
                        <a14:foregroundMark x1="58009" y1="59633" x2="58009" y2="59633"/>
                        <a14:foregroundMark x1="68831" y1="65596" x2="50216" y2="61009"/>
                        <a14:foregroundMark x1="54113" y1="60550" x2="49784" y2="27523"/>
                        <a14:foregroundMark x1="40260" y1="21560" x2="59307" y2="31193"/>
                        <a14:foregroundMark x1="49351" y1="31193" x2="44156" y2="50459"/>
                      </a14:backgroundRemoval>
                    </a14:imgEffect>
                  </a14:imgLayer>
                </a14:imgProps>
              </a:ext>
              <a:ext uri="{28A0092B-C50C-407E-A947-70E740481C1C}">
                <a14:useLocalDpi xmlns:a14="http://schemas.microsoft.com/office/drawing/2010/main" val="0"/>
              </a:ext>
            </a:extLst>
          </a:blip>
          <a:srcRect/>
          <a:stretch>
            <a:fillRect/>
          </a:stretch>
        </p:blipFill>
        <p:spPr bwMode="auto">
          <a:xfrm>
            <a:off x="7832376" y="5691360"/>
            <a:ext cx="1100138"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4738" y="168513"/>
            <a:ext cx="1150286" cy="849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2915816" y="836712"/>
            <a:ext cx="4824536" cy="0"/>
          </a:xfrm>
          <a:prstGeom prst="line">
            <a:avLst/>
          </a:prstGeom>
          <a:ln w="57150"/>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1039" y="4029173"/>
            <a:ext cx="2627784" cy="2862322"/>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solidFill>
                  <a:srgbClr val="002060"/>
                </a:solidFill>
              </a:rPr>
              <a:t>Staff</a:t>
            </a:r>
          </a:p>
          <a:p>
            <a:pPr marL="285750" indent="-285750">
              <a:buFont typeface="Arial" panose="020B0604020202020204" pitchFamily="34" charset="0"/>
              <a:buChar char="•"/>
            </a:pPr>
            <a:r>
              <a:rPr lang="en-GB" sz="2000" dirty="0" smtClean="0">
                <a:solidFill>
                  <a:srgbClr val="002060"/>
                </a:solidFill>
              </a:rPr>
              <a:t>Purpose</a:t>
            </a:r>
          </a:p>
          <a:p>
            <a:pPr marL="285750" indent="-285750">
              <a:buFont typeface="Arial" panose="020B0604020202020204" pitchFamily="34" charset="0"/>
              <a:buChar char="•"/>
            </a:pPr>
            <a:r>
              <a:rPr lang="en-GB" sz="2000" dirty="0" smtClean="0">
                <a:solidFill>
                  <a:schemeClr val="accent1"/>
                </a:solidFill>
              </a:rPr>
              <a:t>Itinerary</a:t>
            </a:r>
          </a:p>
          <a:p>
            <a:pPr marL="285750" indent="-285750">
              <a:buFont typeface="Arial" panose="020B0604020202020204" pitchFamily="34" charset="0"/>
              <a:buChar char="•"/>
            </a:pPr>
            <a:r>
              <a:rPr lang="en-GB" sz="2000" dirty="0" smtClean="0">
                <a:solidFill>
                  <a:srgbClr val="002060"/>
                </a:solidFill>
              </a:rPr>
              <a:t>Accommodation</a:t>
            </a:r>
          </a:p>
          <a:p>
            <a:pPr marL="285750" indent="-285750">
              <a:buFont typeface="Arial" panose="020B0604020202020204" pitchFamily="34" charset="0"/>
              <a:buChar char="•"/>
            </a:pPr>
            <a:r>
              <a:rPr lang="en-GB" sz="2000" dirty="0" smtClean="0">
                <a:solidFill>
                  <a:srgbClr val="002060"/>
                </a:solidFill>
              </a:rPr>
              <a:t>Organisation</a:t>
            </a:r>
          </a:p>
          <a:p>
            <a:pPr marL="285750" indent="-285750">
              <a:buFont typeface="Arial" panose="020B0604020202020204" pitchFamily="34" charset="0"/>
              <a:buChar char="•"/>
            </a:pPr>
            <a:r>
              <a:rPr lang="en-GB" sz="2000" dirty="0" smtClean="0">
                <a:solidFill>
                  <a:srgbClr val="002060"/>
                </a:solidFill>
              </a:rPr>
              <a:t>Packing list</a:t>
            </a:r>
          </a:p>
          <a:p>
            <a:pPr marL="285750" indent="-285750">
              <a:buFont typeface="Arial" panose="020B0604020202020204" pitchFamily="34" charset="0"/>
              <a:buChar char="•"/>
            </a:pPr>
            <a:r>
              <a:rPr lang="en-GB" sz="2000" dirty="0" smtClean="0">
                <a:solidFill>
                  <a:srgbClr val="002060"/>
                </a:solidFill>
              </a:rPr>
              <a:t>Pocket money</a:t>
            </a:r>
          </a:p>
          <a:p>
            <a:pPr marL="285750" indent="-285750">
              <a:buFont typeface="Arial" panose="020B0604020202020204" pitchFamily="34" charset="0"/>
              <a:buChar char="•"/>
            </a:pPr>
            <a:r>
              <a:rPr lang="en-GB" sz="2000" dirty="0" smtClean="0">
                <a:solidFill>
                  <a:srgbClr val="002060"/>
                </a:solidFill>
              </a:rPr>
              <a:t>Contacts</a:t>
            </a:r>
          </a:p>
          <a:p>
            <a:pPr marL="285750" indent="-285750">
              <a:buFont typeface="Arial" panose="020B0604020202020204" pitchFamily="34" charset="0"/>
              <a:buChar char="•"/>
            </a:pPr>
            <a:r>
              <a:rPr lang="en-GB" sz="2000" dirty="0" smtClean="0">
                <a:solidFill>
                  <a:srgbClr val="002060"/>
                </a:solidFill>
              </a:rPr>
              <a:t>Questions</a:t>
            </a:r>
            <a:endParaRPr lang="en-GB" sz="2000" dirty="0">
              <a:solidFill>
                <a:srgbClr val="002060"/>
              </a:solidFill>
            </a:endParaRPr>
          </a:p>
        </p:txBody>
      </p:sp>
    </p:spTree>
    <p:extLst>
      <p:ext uri="{BB962C8B-B14F-4D97-AF65-F5344CB8AC3E}">
        <p14:creationId xmlns:p14="http://schemas.microsoft.com/office/powerpoint/2010/main" val="11172748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71800" y="160338"/>
            <a:ext cx="2933324" cy="649804"/>
          </a:xfrm>
        </p:spPr>
        <p:txBody>
          <a:bodyPr/>
          <a:lstStyle/>
          <a:p>
            <a:r>
              <a:rPr lang="en-GB" sz="4400" dirty="0" smtClean="0"/>
              <a:t>Itinerary</a:t>
            </a:r>
            <a:endParaRPr lang="en-GB" sz="4400" dirty="0"/>
          </a:p>
        </p:txBody>
      </p:sp>
      <p:sp>
        <p:nvSpPr>
          <p:cNvPr id="3" name="Subtitle 2"/>
          <p:cNvSpPr>
            <a:spLocks noGrp="1"/>
          </p:cNvSpPr>
          <p:nvPr>
            <p:ph type="subTitle" idx="1"/>
          </p:nvPr>
        </p:nvSpPr>
        <p:spPr>
          <a:xfrm>
            <a:off x="2843808" y="1124743"/>
            <a:ext cx="6261216" cy="5604841"/>
          </a:xfrm>
        </p:spPr>
        <p:txBody>
          <a:bodyPr>
            <a:normAutofit fontScale="77500" lnSpcReduction="20000"/>
          </a:bodyPr>
          <a:lstStyle/>
          <a:p>
            <a:pPr algn="l"/>
            <a:r>
              <a:rPr lang="en-GB" sz="6500" dirty="0" smtClean="0"/>
              <a:t>Tuesday:</a:t>
            </a:r>
          </a:p>
          <a:p>
            <a:pPr algn="l"/>
            <a:r>
              <a:rPr lang="en-US" sz="3300" dirty="0" smtClean="0"/>
              <a:t>7:45</a:t>
            </a:r>
            <a:r>
              <a:rPr lang="en-US" sz="3300" dirty="0"/>
              <a:t>	</a:t>
            </a:r>
            <a:r>
              <a:rPr lang="en-US" sz="3300" dirty="0" smtClean="0"/>
              <a:t>Breakfast</a:t>
            </a:r>
          </a:p>
          <a:p>
            <a:pPr algn="l"/>
            <a:endParaRPr lang="en-GB" sz="3300" i="1" dirty="0"/>
          </a:p>
          <a:p>
            <a:pPr algn="l"/>
            <a:r>
              <a:rPr lang="en-US" sz="3300" dirty="0"/>
              <a:t>AM	</a:t>
            </a:r>
            <a:r>
              <a:rPr lang="en-US" sz="3300" dirty="0" smtClean="0"/>
              <a:t>On site activities with qualified instructors:</a:t>
            </a:r>
            <a:endParaRPr lang="en-US" sz="3300" dirty="0"/>
          </a:p>
          <a:p>
            <a:pPr algn="l"/>
            <a:r>
              <a:rPr lang="en-US" sz="3300" dirty="0" smtClean="0"/>
              <a:t>	</a:t>
            </a:r>
            <a:endParaRPr lang="en-GB" sz="3300" dirty="0"/>
          </a:p>
          <a:p>
            <a:pPr algn="l"/>
            <a:r>
              <a:rPr lang="en-US" sz="3300" dirty="0" smtClean="0"/>
              <a:t>13:30	Lunch on site</a:t>
            </a:r>
          </a:p>
          <a:p>
            <a:pPr algn="l"/>
            <a:endParaRPr lang="en-US" sz="3300" dirty="0" smtClean="0"/>
          </a:p>
          <a:p>
            <a:pPr algn="l"/>
            <a:r>
              <a:rPr lang="en-US" sz="3300" dirty="0" smtClean="0"/>
              <a:t>PM   Visit </a:t>
            </a:r>
            <a:r>
              <a:rPr lang="en-US" sz="3300" dirty="0"/>
              <a:t>to </a:t>
            </a:r>
            <a:r>
              <a:rPr lang="en-US" sz="3300" dirty="0" smtClean="0"/>
              <a:t>picturesque medieval Sainte Suzanne </a:t>
            </a:r>
          </a:p>
          <a:p>
            <a:pPr algn="l"/>
            <a:endParaRPr lang="en-US" sz="3300" dirty="0" smtClean="0"/>
          </a:p>
          <a:p>
            <a:pPr algn="l"/>
            <a:r>
              <a:rPr lang="en-US" sz="3300" dirty="0" smtClean="0"/>
              <a:t>18:30</a:t>
            </a:r>
            <a:r>
              <a:rPr lang="en-US" sz="3300" dirty="0"/>
              <a:t>	</a:t>
            </a:r>
            <a:r>
              <a:rPr lang="en-GB" sz="3300" dirty="0" smtClean="0"/>
              <a:t>Evening meal</a:t>
            </a:r>
          </a:p>
          <a:p>
            <a:pPr algn="l"/>
            <a:endParaRPr lang="en-GB" sz="3300" i="1" dirty="0"/>
          </a:p>
          <a:p>
            <a:pPr algn="l"/>
            <a:r>
              <a:rPr lang="en-US" sz="3300" dirty="0" smtClean="0"/>
              <a:t> </a:t>
            </a:r>
            <a:r>
              <a:rPr lang="en-US" sz="3300" dirty="0"/>
              <a:t>	</a:t>
            </a:r>
            <a:r>
              <a:rPr lang="en-US" sz="3300" dirty="0" smtClean="0"/>
              <a:t>Evening Activity</a:t>
            </a:r>
            <a:endParaRPr lang="en-GB" sz="3300" dirty="0" smtClean="0"/>
          </a:p>
        </p:txBody>
      </p:sp>
      <p:sp>
        <p:nvSpPr>
          <p:cNvPr id="4" name="AutoShape 2" descr="https://encrypted-tbn3.gstatic.com/images?q=tbn:ANd9GcTzzOijy4axQ-H95noJRZAXyknonkHqzklfnuF296JL6R85ggzTG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59" b="99541" l="1299" r="100000">
                        <a14:foregroundMark x1="10823" y1="12385" x2="10823" y2="12385"/>
                        <a14:foregroundMark x1="16450" y1="83028" x2="16450" y2="83028"/>
                        <a14:foregroundMark x1="54113" y1="45872" x2="54113" y2="45872"/>
                        <a14:foregroundMark x1="49784" y1="50917" x2="49784" y2="50917"/>
                        <a14:foregroundMark x1="49784" y1="38991" x2="49784" y2="38991"/>
                        <a14:foregroundMark x1="49351" y1="50917" x2="49351" y2="50917"/>
                        <a14:foregroundMark x1="58009" y1="59633" x2="58009" y2="59633"/>
                        <a14:foregroundMark x1="68831" y1="65596" x2="50216" y2="61009"/>
                        <a14:foregroundMark x1="54113" y1="60550" x2="49784" y2="27523"/>
                        <a14:foregroundMark x1="40260" y1="21560" x2="59307" y2="31193"/>
                        <a14:foregroundMark x1="49351" y1="31193" x2="44156" y2="50459"/>
                      </a14:backgroundRemoval>
                    </a14:imgEffect>
                  </a14:imgLayer>
                </a14:imgProps>
              </a:ext>
              <a:ext uri="{28A0092B-C50C-407E-A947-70E740481C1C}">
                <a14:useLocalDpi xmlns:a14="http://schemas.microsoft.com/office/drawing/2010/main" val="0"/>
              </a:ext>
            </a:extLst>
          </a:blip>
          <a:srcRect/>
          <a:stretch>
            <a:fillRect/>
          </a:stretch>
        </p:blipFill>
        <p:spPr bwMode="auto">
          <a:xfrm>
            <a:off x="7832376" y="5691360"/>
            <a:ext cx="1100138"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4738" y="168513"/>
            <a:ext cx="1150286" cy="849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2915816" y="836712"/>
            <a:ext cx="4824536" cy="0"/>
          </a:xfrm>
          <a:prstGeom prst="line">
            <a:avLst/>
          </a:prstGeom>
          <a:ln w="57150"/>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039" y="4029173"/>
            <a:ext cx="2627784" cy="2862322"/>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solidFill>
                  <a:srgbClr val="002060"/>
                </a:solidFill>
              </a:rPr>
              <a:t>Staff</a:t>
            </a:r>
          </a:p>
          <a:p>
            <a:pPr marL="285750" indent="-285750">
              <a:buFont typeface="Arial" panose="020B0604020202020204" pitchFamily="34" charset="0"/>
              <a:buChar char="•"/>
            </a:pPr>
            <a:r>
              <a:rPr lang="en-GB" sz="2000" dirty="0" smtClean="0">
                <a:solidFill>
                  <a:srgbClr val="002060"/>
                </a:solidFill>
              </a:rPr>
              <a:t>Purpose</a:t>
            </a:r>
          </a:p>
          <a:p>
            <a:pPr marL="285750" indent="-285750">
              <a:buFont typeface="Arial" panose="020B0604020202020204" pitchFamily="34" charset="0"/>
              <a:buChar char="•"/>
            </a:pPr>
            <a:r>
              <a:rPr lang="en-GB" sz="2000" dirty="0" smtClean="0">
                <a:solidFill>
                  <a:schemeClr val="accent1"/>
                </a:solidFill>
              </a:rPr>
              <a:t>Itinerary</a:t>
            </a:r>
          </a:p>
          <a:p>
            <a:pPr marL="285750" indent="-285750">
              <a:buFont typeface="Arial" panose="020B0604020202020204" pitchFamily="34" charset="0"/>
              <a:buChar char="•"/>
            </a:pPr>
            <a:r>
              <a:rPr lang="en-GB" sz="2000" dirty="0" smtClean="0">
                <a:solidFill>
                  <a:srgbClr val="002060"/>
                </a:solidFill>
              </a:rPr>
              <a:t>Accommodation</a:t>
            </a:r>
          </a:p>
          <a:p>
            <a:pPr marL="285750" indent="-285750">
              <a:buFont typeface="Arial" panose="020B0604020202020204" pitchFamily="34" charset="0"/>
              <a:buChar char="•"/>
            </a:pPr>
            <a:r>
              <a:rPr lang="en-GB" sz="2000" dirty="0" smtClean="0">
                <a:solidFill>
                  <a:srgbClr val="002060"/>
                </a:solidFill>
              </a:rPr>
              <a:t>Organisation</a:t>
            </a:r>
          </a:p>
          <a:p>
            <a:pPr marL="285750" indent="-285750">
              <a:buFont typeface="Arial" panose="020B0604020202020204" pitchFamily="34" charset="0"/>
              <a:buChar char="•"/>
            </a:pPr>
            <a:r>
              <a:rPr lang="en-GB" sz="2000" dirty="0" smtClean="0">
                <a:solidFill>
                  <a:srgbClr val="002060"/>
                </a:solidFill>
              </a:rPr>
              <a:t>Packing list</a:t>
            </a:r>
          </a:p>
          <a:p>
            <a:pPr marL="285750" indent="-285750">
              <a:buFont typeface="Arial" panose="020B0604020202020204" pitchFamily="34" charset="0"/>
              <a:buChar char="•"/>
            </a:pPr>
            <a:r>
              <a:rPr lang="en-GB" sz="2000" dirty="0" smtClean="0">
                <a:solidFill>
                  <a:srgbClr val="002060"/>
                </a:solidFill>
              </a:rPr>
              <a:t>Pocket money</a:t>
            </a:r>
          </a:p>
          <a:p>
            <a:pPr marL="285750" indent="-285750">
              <a:buFont typeface="Arial" panose="020B0604020202020204" pitchFamily="34" charset="0"/>
              <a:buChar char="•"/>
            </a:pPr>
            <a:r>
              <a:rPr lang="en-GB" sz="2000" dirty="0" smtClean="0">
                <a:solidFill>
                  <a:srgbClr val="002060"/>
                </a:solidFill>
              </a:rPr>
              <a:t>Contacts</a:t>
            </a:r>
          </a:p>
          <a:p>
            <a:pPr marL="285750" indent="-285750">
              <a:buFont typeface="Arial" panose="020B0604020202020204" pitchFamily="34" charset="0"/>
              <a:buChar char="•"/>
            </a:pPr>
            <a:r>
              <a:rPr lang="en-GB" sz="2000" dirty="0" smtClean="0">
                <a:solidFill>
                  <a:srgbClr val="002060"/>
                </a:solidFill>
              </a:rPr>
              <a:t>Questions</a:t>
            </a:r>
            <a:endParaRPr lang="en-GB" sz="2000" dirty="0">
              <a:solidFill>
                <a:srgbClr val="002060"/>
              </a:solidFill>
            </a:endParaRPr>
          </a:p>
        </p:txBody>
      </p:sp>
    </p:spTree>
    <p:extLst>
      <p:ext uri="{BB962C8B-B14F-4D97-AF65-F5344CB8AC3E}">
        <p14:creationId xmlns:p14="http://schemas.microsoft.com/office/powerpoint/2010/main" val="635640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71800" y="160338"/>
            <a:ext cx="2933324" cy="649804"/>
          </a:xfrm>
        </p:spPr>
        <p:txBody>
          <a:bodyPr/>
          <a:lstStyle/>
          <a:p>
            <a:r>
              <a:rPr lang="en-GB" sz="4400" dirty="0" smtClean="0"/>
              <a:t>Itinerary</a:t>
            </a:r>
            <a:endParaRPr lang="en-GB" sz="4400" dirty="0"/>
          </a:p>
        </p:txBody>
      </p:sp>
      <p:sp>
        <p:nvSpPr>
          <p:cNvPr id="3" name="Subtitle 2"/>
          <p:cNvSpPr>
            <a:spLocks noGrp="1"/>
          </p:cNvSpPr>
          <p:nvPr>
            <p:ph type="subTitle" idx="1"/>
          </p:nvPr>
        </p:nvSpPr>
        <p:spPr>
          <a:xfrm>
            <a:off x="2843808" y="1340768"/>
            <a:ext cx="6261216" cy="4680520"/>
          </a:xfrm>
        </p:spPr>
        <p:txBody>
          <a:bodyPr>
            <a:normAutofit fontScale="32500" lnSpcReduction="20000"/>
          </a:bodyPr>
          <a:lstStyle/>
          <a:p>
            <a:pPr algn="l"/>
            <a:r>
              <a:rPr lang="en-GB" sz="14400" dirty="0" smtClean="0"/>
              <a:t>Wednesday:</a:t>
            </a:r>
          </a:p>
          <a:p>
            <a:pPr algn="l"/>
            <a:r>
              <a:rPr lang="en-US" sz="7200" dirty="0" smtClean="0"/>
              <a:t>7:45</a:t>
            </a:r>
            <a:r>
              <a:rPr lang="en-US" sz="7200" dirty="0"/>
              <a:t>	</a:t>
            </a:r>
            <a:r>
              <a:rPr lang="en-US" sz="7200" dirty="0" smtClean="0"/>
              <a:t>Breakfast</a:t>
            </a:r>
          </a:p>
          <a:p>
            <a:pPr algn="l"/>
            <a:endParaRPr lang="en-GB" sz="7200" i="1" dirty="0"/>
          </a:p>
          <a:p>
            <a:pPr algn="l"/>
            <a:r>
              <a:rPr lang="en-US" sz="7200" dirty="0" smtClean="0"/>
              <a:t>AM	St </a:t>
            </a:r>
            <a:r>
              <a:rPr lang="en-US" sz="7200" dirty="0" err="1" smtClean="0"/>
              <a:t>Hilaire</a:t>
            </a:r>
            <a:r>
              <a:rPr lang="en-US" sz="7200" dirty="0" smtClean="0"/>
              <a:t> Market</a:t>
            </a:r>
          </a:p>
          <a:p>
            <a:pPr algn="l"/>
            <a:endParaRPr lang="en-US" sz="7200" dirty="0" smtClean="0"/>
          </a:p>
          <a:p>
            <a:pPr algn="l"/>
            <a:r>
              <a:rPr lang="en-US" sz="7200" dirty="0"/>
              <a:t>	</a:t>
            </a:r>
            <a:r>
              <a:rPr lang="en-US" sz="7200" dirty="0" smtClean="0"/>
              <a:t>Packed Lunch at St </a:t>
            </a:r>
            <a:r>
              <a:rPr lang="en-US" sz="7200" dirty="0" err="1" smtClean="0"/>
              <a:t>Hilaire</a:t>
            </a:r>
            <a:endParaRPr lang="en-US" sz="7200" dirty="0" smtClean="0"/>
          </a:p>
          <a:p>
            <a:pPr algn="l"/>
            <a:endParaRPr lang="en-US" sz="7200" dirty="0" smtClean="0"/>
          </a:p>
          <a:p>
            <a:pPr algn="l"/>
            <a:r>
              <a:rPr lang="en-US" sz="7200" dirty="0" smtClean="0"/>
              <a:t>PM</a:t>
            </a:r>
            <a:r>
              <a:rPr lang="en-US" sz="7200" dirty="0"/>
              <a:t>	</a:t>
            </a:r>
            <a:r>
              <a:rPr lang="en-US" sz="7200" dirty="0" smtClean="0"/>
              <a:t>Le Mont St Michel</a:t>
            </a:r>
          </a:p>
          <a:p>
            <a:pPr algn="l"/>
            <a:endParaRPr lang="en-US" sz="7200" dirty="0" smtClean="0"/>
          </a:p>
          <a:p>
            <a:pPr algn="l"/>
            <a:r>
              <a:rPr lang="en-US" sz="7200" dirty="0" smtClean="0"/>
              <a:t>18:30</a:t>
            </a:r>
            <a:r>
              <a:rPr lang="en-US" sz="7200" dirty="0"/>
              <a:t>	Evening </a:t>
            </a:r>
            <a:r>
              <a:rPr lang="en-US" sz="7200" dirty="0" smtClean="0"/>
              <a:t>meal</a:t>
            </a:r>
          </a:p>
          <a:p>
            <a:pPr algn="l"/>
            <a:r>
              <a:rPr lang="en-US" sz="7200" dirty="0"/>
              <a:t>	</a:t>
            </a:r>
            <a:endParaRPr lang="en-US" sz="7200" dirty="0" smtClean="0"/>
          </a:p>
          <a:p>
            <a:pPr algn="l"/>
            <a:r>
              <a:rPr lang="en-US" sz="7200" dirty="0"/>
              <a:t>	</a:t>
            </a:r>
            <a:r>
              <a:rPr lang="en-US" sz="7200" dirty="0" smtClean="0"/>
              <a:t>French Quiz and Fancy Dress</a:t>
            </a:r>
            <a:endParaRPr lang="en-GB" sz="3200" dirty="0"/>
          </a:p>
        </p:txBody>
      </p:sp>
      <p:sp>
        <p:nvSpPr>
          <p:cNvPr id="4" name="AutoShape 2" descr="https://encrypted-tbn3.gstatic.com/images?q=tbn:ANd9GcTzzOijy4axQ-H95noJRZAXyknonkHqzklfnuF296JL6R85ggzTG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59" b="99541" l="1299" r="100000">
                        <a14:foregroundMark x1="10823" y1="12385" x2="10823" y2="12385"/>
                        <a14:foregroundMark x1="16450" y1="83028" x2="16450" y2="83028"/>
                        <a14:foregroundMark x1="54113" y1="45872" x2="54113" y2="45872"/>
                        <a14:foregroundMark x1="49784" y1="50917" x2="49784" y2="50917"/>
                        <a14:foregroundMark x1="49784" y1="38991" x2="49784" y2="38991"/>
                        <a14:foregroundMark x1="49351" y1="50917" x2="49351" y2="50917"/>
                        <a14:foregroundMark x1="58009" y1="59633" x2="58009" y2="59633"/>
                        <a14:foregroundMark x1="68831" y1="65596" x2="50216" y2="61009"/>
                        <a14:foregroundMark x1="54113" y1="60550" x2="49784" y2="27523"/>
                        <a14:foregroundMark x1="40260" y1="21560" x2="59307" y2="31193"/>
                        <a14:foregroundMark x1="49351" y1="31193" x2="44156" y2="50459"/>
                      </a14:backgroundRemoval>
                    </a14:imgEffect>
                  </a14:imgLayer>
                </a14:imgProps>
              </a:ext>
              <a:ext uri="{28A0092B-C50C-407E-A947-70E740481C1C}">
                <a14:useLocalDpi xmlns:a14="http://schemas.microsoft.com/office/drawing/2010/main" val="0"/>
              </a:ext>
            </a:extLst>
          </a:blip>
          <a:srcRect/>
          <a:stretch>
            <a:fillRect/>
          </a:stretch>
        </p:blipFill>
        <p:spPr bwMode="auto">
          <a:xfrm>
            <a:off x="7832376" y="5691360"/>
            <a:ext cx="1100138"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4738" y="168513"/>
            <a:ext cx="1150286" cy="849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2915816" y="836712"/>
            <a:ext cx="4824536" cy="0"/>
          </a:xfrm>
          <a:prstGeom prst="line">
            <a:avLst/>
          </a:prstGeom>
          <a:ln w="57150"/>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039" y="4029173"/>
            <a:ext cx="2627784" cy="2862322"/>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solidFill>
                  <a:srgbClr val="002060"/>
                </a:solidFill>
              </a:rPr>
              <a:t>Staff</a:t>
            </a:r>
          </a:p>
          <a:p>
            <a:pPr marL="285750" indent="-285750">
              <a:buFont typeface="Arial" panose="020B0604020202020204" pitchFamily="34" charset="0"/>
              <a:buChar char="•"/>
            </a:pPr>
            <a:r>
              <a:rPr lang="en-GB" sz="2000" dirty="0" smtClean="0">
                <a:solidFill>
                  <a:srgbClr val="002060"/>
                </a:solidFill>
              </a:rPr>
              <a:t>Purpose</a:t>
            </a:r>
          </a:p>
          <a:p>
            <a:pPr marL="285750" indent="-285750">
              <a:buFont typeface="Arial" panose="020B0604020202020204" pitchFamily="34" charset="0"/>
              <a:buChar char="•"/>
            </a:pPr>
            <a:r>
              <a:rPr lang="en-GB" sz="2000" dirty="0" smtClean="0">
                <a:solidFill>
                  <a:schemeClr val="accent1"/>
                </a:solidFill>
              </a:rPr>
              <a:t>Itinerary</a:t>
            </a:r>
          </a:p>
          <a:p>
            <a:pPr marL="285750" indent="-285750">
              <a:buFont typeface="Arial" panose="020B0604020202020204" pitchFamily="34" charset="0"/>
              <a:buChar char="•"/>
            </a:pPr>
            <a:r>
              <a:rPr lang="en-GB" sz="2000" dirty="0" smtClean="0">
                <a:solidFill>
                  <a:srgbClr val="002060"/>
                </a:solidFill>
              </a:rPr>
              <a:t>Accommodation</a:t>
            </a:r>
          </a:p>
          <a:p>
            <a:pPr marL="285750" indent="-285750">
              <a:buFont typeface="Arial" panose="020B0604020202020204" pitchFamily="34" charset="0"/>
              <a:buChar char="•"/>
            </a:pPr>
            <a:r>
              <a:rPr lang="en-GB" sz="2000" dirty="0" smtClean="0">
                <a:solidFill>
                  <a:srgbClr val="002060"/>
                </a:solidFill>
              </a:rPr>
              <a:t>Organisation</a:t>
            </a:r>
          </a:p>
          <a:p>
            <a:pPr marL="285750" indent="-285750">
              <a:buFont typeface="Arial" panose="020B0604020202020204" pitchFamily="34" charset="0"/>
              <a:buChar char="•"/>
            </a:pPr>
            <a:r>
              <a:rPr lang="en-GB" sz="2000" dirty="0" smtClean="0">
                <a:solidFill>
                  <a:srgbClr val="002060"/>
                </a:solidFill>
              </a:rPr>
              <a:t>Packing list</a:t>
            </a:r>
          </a:p>
          <a:p>
            <a:pPr marL="285750" indent="-285750">
              <a:buFont typeface="Arial" panose="020B0604020202020204" pitchFamily="34" charset="0"/>
              <a:buChar char="•"/>
            </a:pPr>
            <a:r>
              <a:rPr lang="en-GB" sz="2000" dirty="0" smtClean="0">
                <a:solidFill>
                  <a:srgbClr val="002060"/>
                </a:solidFill>
              </a:rPr>
              <a:t>Pocket money</a:t>
            </a:r>
          </a:p>
          <a:p>
            <a:pPr marL="285750" indent="-285750">
              <a:buFont typeface="Arial" panose="020B0604020202020204" pitchFamily="34" charset="0"/>
              <a:buChar char="•"/>
            </a:pPr>
            <a:r>
              <a:rPr lang="en-GB" sz="2000" dirty="0" smtClean="0">
                <a:solidFill>
                  <a:srgbClr val="002060"/>
                </a:solidFill>
              </a:rPr>
              <a:t>Contacts</a:t>
            </a:r>
          </a:p>
          <a:p>
            <a:pPr marL="285750" indent="-285750">
              <a:buFont typeface="Arial" panose="020B0604020202020204" pitchFamily="34" charset="0"/>
              <a:buChar char="•"/>
            </a:pPr>
            <a:r>
              <a:rPr lang="en-GB" sz="2000" dirty="0" smtClean="0">
                <a:solidFill>
                  <a:srgbClr val="002060"/>
                </a:solidFill>
              </a:rPr>
              <a:t>Questions</a:t>
            </a:r>
            <a:endParaRPr lang="en-GB" sz="2000" dirty="0">
              <a:solidFill>
                <a:srgbClr val="002060"/>
              </a:solidFill>
            </a:endParaRPr>
          </a:p>
        </p:txBody>
      </p:sp>
    </p:spTree>
    <p:extLst>
      <p:ext uri="{BB962C8B-B14F-4D97-AF65-F5344CB8AC3E}">
        <p14:creationId xmlns:p14="http://schemas.microsoft.com/office/powerpoint/2010/main" val="38913445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71800" y="160338"/>
            <a:ext cx="2933324" cy="649804"/>
          </a:xfrm>
        </p:spPr>
        <p:txBody>
          <a:bodyPr/>
          <a:lstStyle/>
          <a:p>
            <a:r>
              <a:rPr lang="en-GB" sz="4400" dirty="0" smtClean="0"/>
              <a:t>Itinerary</a:t>
            </a:r>
            <a:endParaRPr lang="en-GB" sz="4400" dirty="0"/>
          </a:p>
        </p:txBody>
      </p:sp>
      <p:sp>
        <p:nvSpPr>
          <p:cNvPr id="3" name="Subtitle 2"/>
          <p:cNvSpPr>
            <a:spLocks noGrp="1"/>
          </p:cNvSpPr>
          <p:nvPr>
            <p:ph type="subTitle" idx="1"/>
          </p:nvPr>
        </p:nvSpPr>
        <p:spPr>
          <a:xfrm>
            <a:off x="2843808" y="1018478"/>
            <a:ext cx="6261216" cy="5711107"/>
          </a:xfrm>
        </p:spPr>
        <p:txBody>
          <a:bodyPr>
            <a:normAutofit/>
          </a:bodyPr>
          <a:lstStyle/>
          <a:p>
            <a:pPr algn="l"/>
            <a:r>
              <a:rPr lang="en-GB" sz="3600" dirty="0" smtClean="0"/>
              <a:t>Thursday:</a:t>
            </a:r>
          </a:p>
          <a:p>
            <a:pPr algn="l"/>
            <a:r>
              <a:rPr lang="en-US" sz="1800" dirty="0" smtClean="0"/>
              <a:t>7:45</a:t>
            </a:r>
            <a:r>
              <a:rPr lang="en-US" sz="1800" dirty="0"/>
              <a:t>	</a:t>
            </a:r>
            <a:r>
              <a:rPr lang="en-US" sz="1800" dirty="0" smtClean="0"/>
              <a:t>Breakfast</a:t>
            </a:r>
          </a:p>
          <a:p>
            <a:pPr algn="l"/>
            <a:endParaRPr lang="en-GB" sz="1800" i="1" dirty="0"/>
          </a:p>
          <a:p>
            <a:pPr algn="l"/>
            <a:r>
              <a:rPr lang="en-US" sz="1800" dirty="0"/>
              <a:t>AM	Goats Cheese Farm</a:t>
            </a:r>
          </a:p>
          <a:p>
            <a:pPr algn="l"/>
            <a:r>
              <a:rPr lang="en-US" sz="1800" dirty="0"/>
              <a:t>	</a:t>
            </a:r>
            <a:r>
              <a:rPr lang="en-US" sz="1800" dirty="0" smtClean="0"/>
              <a:t>Hypermarket at </a:t>
            </a:r>
            <a:r>
              <a:rPr lang="en-US" sz="1800" dirty="0" err="1" smtClean="0"/>
              <a:t>Ernee</a:t>
            </a:r>
            <a:endParaRPr lang="en-US" sz="1800" dirty="0" smtClean="0"/>
          </a:p>
          <a:p>
            <a:pPr algn="l"/>
            <a:r>
              <a:rPr lang="en-US" sz="1800" dirty="0" smtClean="0"/>
              <a:t>13:30</a:t>
            </a:r>
            <a:r>
              <a:rPr lang="en-US" sz="1800" dirty="0" smtClean="0"/>
              <a:t>	Lunch on site</a:t>
            </a:r>
          </a:p>
          <a:p>
            <a:pPr algn="l"/>
            <a:endParaRPr lang="en-US" sz="1800" dirty="0" smtClean="0"/>
          </a:p>
          <a:p>
            <a:pPr algn="l"/>
            <a:r>
              <a:rPr lang="en-US" sz="1800" dirty="0" smtClean="0"/>
              <a:t>PM	</a:t>
            </a:r>
            <a:r>
              <a:rPr lang="en-US" sz="1800" dirty="0"/>
              <a:t>On site activities with qualified instructors:</a:t>
            </a:r>
          </a:p>
          <a:p>
            <a:pPr algn="l"/>
            <a:r>
              <a:rPr lang="en-US" sz="1800" dirty="0"/>
              <a:t>	</a:t>
            </a:r>
          </a:p>
          <a:p>
            <a:pPr algn="l"/>
            <a:endParaRPr lang="en-US" sz="1800" dirty="0" smtClean="0"/>
          </a:p>
          <a:p>
            <a:pPr algn="l"/>
            <a:r>
              <a:rPr lang="en-US" sz="1800" dirty="0" smtClean="0"/>
              <a:t>18:30</a:t>
            </a:r>
            <a:r>
              <a:rPr lang="en-US" sz="1800" dirty="0"/>
              <a:t>	Evening </a:t>
            </a:r>
            <a:r>
              <a:rPr lang="en-US" sz="1800" dirty="0" smtClean="0"/>
              <a:t>meal</a:t>
            </a:r>
          </a:p>
          <a:p>
            <a:pPr algn="l"/>
            <a:r>
              <a:rPr lang="en-US" sz="1800" dirty="0"/>
              <a:t>	</a:t>
            </a:r>
            <a:endParaRPr lang="en-US" sz="1800" dirty="0" smtClean="0"/>
          </a:p>
          <a:p>
            <a:pPr algn="l"/>
            <a:r>
              <a:rPr lang="en-US" sz="1800" dirty="0"/>
              <a:t>	</a:t>
            </a:r>
            <a:r>
              <a:rPr lang="en-US" sz="1800" dirty="0" smtClean="0"/>
              <a:t>Talent Show and Disco</a:t>
            </a:r>
            <a:r>
              <a:rPr lang="en-US" sz="2300" dirty="0" smtClean="0"/>
              <a:t>	</a:t>
            </a:r>
            <a:endParaRPr lang="en-GB" sz="3200" dirty="0"/>
          </a:p>
        </p:txBody>
      </p:sp>
      <p:sp>
        <p:nvSpPr>
          <p:cNvPr id="4" name="AutoShape 2" descr="https://encrypted-tbn3.gstatic.com/images?q=tbn:ANd9GcTzzOijy4axQ-H95noJRZAXyknonkHqzklfnuF296JL6R85ggzTG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59" b="99541" l="1299" r="100000">
                        <a14:foregroundMark x1="10823" y1="12385" x2="10823" y2="12385"/>
                        <a14:foregroundMark x1="16450" y1="83028" x2="16450" y2="83028"/>
                        <a14:foregroundMark x1="54113" y1="45872" x2="54113" y2="45872"/>
                        <a14:foregroundMark x1="49784" y1="50917" x2="49784" y2="50917"/>
                        <a14:foregroundMark x1="49784" y1="38991" x2="49784" y2="38991"/>
                        <a14:foregroundMark x1="49351" y1="50917" x2="49351" y2="50917"/>
                        <a14:foregroundMark x1="58009" y1="59633" x2="58009" y2="59633"/>
                        <a14:foregroundMark x1="68831" y1="65596" x2="50216" y2="61009"/>
                        <a14:foregroundMark x1="54113" y1="60550" x2="49784" y2="27523"/>
                        <a14:foregroundMark x1="40260" y1="21560" x2="59307" y2="31193"/>
                        <a14:foregroundMark x1="49351" y1="31193" x2="44156" y2="50459"/>
                      </a14:backgroundRemoval>
                    </a14:imgEffect>
                  </a14:imgLayer>
                </a14:imgProps>
              </a:ext>
              <a:ext uri="{28A0092B-C50C-407E-A947-70E740481C1C}">
                <a14:useLocalDpi xmlns:a14="http://schemas.microsoft.com/office/drawing/2010/main" val="0"/>
              </a:ext>
            </a:extLst>
          </a:blip>
          <a:srcRect/>
          <a:stretch>
            <a:fillRect/>
          </a:stretch>
        </p:blipFill>
        <p:spPr bwMode="auto">
          <a:xfrm>
            <a:off x="7832376" y="5691360"/>
            <a:ext cx="1100138"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4738" y="168513"/>
            <a:ext cx="1150286" cy="849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2915816" y="836712"/>
            <a:ext cx="4824536" cy="0"/>
          </a:xfrm>
          <a:prstGeom prst="line">
            <a:avLst/>
          </a:prstGeom>
          <a:ln w="57150"/>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039" y="4029173"/>
            <a:ext cx="2627784" cy="2862322"/>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solidFill>
                  <a:srgbClr val="002060"/>
                </a:solidFill>
              </a:rPr>
              <a:t>Staff</a:t>
            </a:r>
          </a:p>
          <a:p>
            <a:pPr marL="285750" indent="-285750">
              <a:buFont typeface="Arial" panose="020B0604020202020204" pitchFamily="34" charset="0"/>
              <a:buChar char="•"/>
            </a:pPr>
            <a:r>
              <a:rPr lang="en-GB" sz="2000" dirty="0" smtClean="0">
                <a:solidFill>
                  <a:srgbClr val="002060"/>
                </a:solidFill>
              </a:rPr>
              <a:t>Purpose</a:t>
            </a:r>
          </a:p>
          <a:p>
            <a:pPr marL="285750" indent="-285750">
              <a:buFont typeface="Arial" panose="020B0604020202020204" pitchFamily="34" charset="0"/>
              <a:buChar char="•"/>
            </a:pPr>
            <a:r>
              <a:rPr lang="en-GB" sz="2000" dirty="0" smtClean="0">
                <a:solidFill>
                  <a:schemeClr val="accent1"/>
                </a:solidFill>
              </a:rPr>
              <a:t>Itinerary</a:t>
            </a:r>
          </a:p>
          <a:p>
            <a:pPr marL="285750" indent="-285750">
              <a:buFont typeface="Arial" panose="020B0604020202020204" pitchFamily="34" charset="0"/>
              <a:buChar char="•"/>
            </a:pPr>
            <a:r>
              <a:rPr lang="en-GB" sz="2000" dirty="0" smtClean="0">
                <a:solidFill>
                  <a:srgbClr val="002060"/>
                </a:solidFill>
              </a:rPr>
              <a:t>Accommodation</a:t>
            </a:r>
          </a:p>
          <a:p>
            <a:pPr marL="285750" indent="-285750">
              <a:buFont typeface="Arial" panose="020B0604020202020204" pitchFamily="34" charset="0"/>
              <a:buChar char="•"/>
            </a:pPr>
            <a:r>
              <a:rPr lang="en-GB" sz="2000" dirty="0" smtClean="0">
                <a:solidFill>
                  <a:srgbClr val="002060"/>
                </a:solidFill>
              </a:rPr>
              <a:t>Organisation</a:t>
            </a:r>
          </a:p>
          <a:p>
            <a:pPr marL="285750" indent="-285750">
              <a:buFont typeface="Arial" panose="020B0604020202020204" pitchFamily="34" charset="0"/>
              <a:buChar char="•"/>
            </a:pPr>
            <a:r>
              <a:rPr lang="en-GB" sz="2000" dirty="0" smtClean="0">
                <a:solidFill>
                  <a:srgbClr val="002060"/>
                </a:solidFill>
              </a:rPr>
              <a:t>Packing list</a:t>
            </a:r>
          </a:p>
          <a:p>
            <a:pPr marL="285750" indent="-285750">
              <a:buFont typeface="Arial" panose="020B0604020202020204" pitchFamily="34" charset="0"/>
              <a:buChar char="•"/>
            </a:pPr>
            <a:r>
              <a:rPr lang="en-GB" sz="2000" dirty="0" smtClean="0">
                <a:solidFill>
                  <a:srgbClr val="002060"/>
                </a:solidFill>
              </a:rPr>
              <a:t>Pocket money</a:t>
            </a:r>
          </a:p>
          <a:p>
            <a:pPr marL="285750" indent="-285750">
              <a:buFont typeface="Arial" panose="020B0604020202020204" pitchFamily="34" charset="0"/>
              <a:buChar char="•"/>
            </a:pPr>
            <a:r>
              <a:rPr lang="en-GB" sz="2000" dirty="0" smtClean="0">
                <a:solidFill>
                  <a:srgbClr val="002060"/>
                </a:solidFill>
              </a:rPr>
              <a:t>Contacts</a:t>
            </a:r>
          </a:p>
          <a:p>
            <a:pPr marL="285750" indent="-285750">
              <a:buFont typeface="Arial" panose="020B0604020202020204" pitchFamily="34" charset="0"/>
              <a:buChar char="•"/>
            </a:pPr>
            <a:r>
              <a:rPr lang="en-GB" sz="2000" dirty="0" smtClean="0">
                <a:solidFill>
                  <a:srgbClr val="002060"/>
                </a:solidFill>
              </a:rPr>
              <a:t>Questions</a:t>
            </a:r>
            <a:endParaRPr lang="en-GB" sz="2000" dirty="0">
              <a:solidFill>
                <a:srgbClr val="002060"/>
              </a:solidFill>
            </a:endParaRPr>
          </a:p>
        </p:txBody>
      </p:sp>
    </p:spTree>
    <p:extLst>
      <p:ext uri="{BB962C8B-B14F-4D97-AF65-F5344CB8AC3E}">
        <p14:creationId xmlns:p14="http://schemas.microsoft.com/office/powerpoint/2010/main" val="9999259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71800" y="160338"/>
            <a:ext cx="2933324" cy="649804"/>
          </a:xfrm>
        </p:spPr>
        <p:txBody>
          <a:bodyPr/>
          <a:lstStyle/>
          <a:p>
            <a:r>
              <a:rPr lang="en-GB" sz="4400" dirty="0" smtClean="0"/>
              <a:t>Itinerary</a:t>
            </a:r>
            <a:endParaRPr lang="en-GB" sz="4400" dirty="0"/>
          </a:p>
        </p:txBody>
      </p:sp>
      <p:sp>
        <p:nvSpPr>
          <p:cNvPr id="3" name="Subtitle 2"/>
          <p:cNvSpPr>
            <a:spLocks noGrp="1"/>
          </p:cNvSpPr>
          <p:nvPr>
            <p:ph type="subTitle" idx="1"/>
          </p:nvPr>
        </p:nvSpPr>
        <p:spPr>
          <a:xfrm>
            <a:off x="2847288" y="1196751"/>
            <a:ext cx="6261216" cy="5532833"/>
          </a:xfrm>
        </p:spPr>
        <p:txBody>
          <a:bodyPr>
            <a:normAutofit/>
          </a:bodyPr>
          <a:lstStyle/>
          <a:p>
            <a:pPr algn="l"/>
            <a:r>
              <a:rPr lang="en-GB" sz="3600" dirty="0" smtClean="0"/>
              <a:t>Friday:</a:t>
            </a:r>
          </a:p>
          <a:p>
            <a:pPr algn="l"/>
            <a:r>
              <a:rPr lang="en-US" sz="1800" dirty="0" smtClean="0"/>
              <a:t>7:45</a:t>
            </a:r>
            <a:r>
              <a:rPr lang="en-US" sz="1800" dirty="0"/>
              <a:t>	Breakfast </a:t>
            </a:r>
            <a:r>
              <a:rPr lang="en-US" sz="1800" dirty="0" smtClean="0"/>
              <a:t>and collection of </a:t>
            </a:r>
            <a:r>
              <a:rPr lang="en-US" sz="1800" dirty="0"/>
              <a:t>packed lunches</a:t>
            </a:r>
            <a:endParaRPr lang="en-GB" sz="1800" i="1" dirty="0"/>
          </a:p>
          <a:p>
            <a:pPr algn="l"/>
            <a:endParaRPr lang="en-GB" sz="1800" dirty="0" smtClean="0"/>
          </a:p>
          <a:p>
            <a:pPr algn="l"/>
            <a:r>
              <a:rPr lang="en-GB" sz="1800" dirty="0" smtClean="0"/>
              <a:t>AM	Visit: </a:t>
            </a:r>
            <a:r>
              <a:rPr lang="en-GB" sz="1800" dirty="0"/>
              <a:t>	</a:t>
            </a:r>
            <a:r>
              <a:rPr lang="en-GB" sz="1800" dirty="0" err="1" smtClean="0"/>
              <a:t>Arromanches</a:t>
            </a:r>
            <a:endParaRPr lang="en-GB" sz="1800" dirty="0" smtClean="0"/>
          </a:p>
          <a:p>
            <a:pPr algn="l"/>
            <a:r>
              <a:rPr lang="en-GB" sz="1800" dirty="0" smtClean="0"/>
              <a:t>		360 cinema </a:t>
            </a:r>
          </a:p>
          <a:p>
            <a:pPr algn="l"/>
            <a:r>
              <a:rPr lang="en-GB" sz="1800" dirty="0" smtClean="0"/>
              <a:t>		Landing Beaches</a:t>
            </a:r>
          </a:p>
          <a:p>
            <a:pPr algn="l"/>
            <a:r>
              <a:rPr lang="en-GB" sz="1800" dirty="0"/>
              <a:t>	</a:t>
            </a:r>
            <a:r>
              <a:rPr lang="en-GB" sz="1800" dirty="0" smtClean="0"/>
              <a:t>	</a:t>
            </a:r>
            <a:r>
              <a:rPr lang="en-US" sz="1800" dirty="0" smtClean="0"/>
              <a:t>Packed Lunch in </a:t>
            </a:r>
            <a:r>
              <a:rPr lang="en-US" sz="1800" dirty="0" err="1" smtClean="0"/>
              <a:t>Arromanches</a:t>
            </a:r>
            <a:endParaRPr lang="en-US" sz="1800" dirty="0" smtClean="0"/>
          </a:p>
          <a:p>
            <a:pPr algn="l"/>
            <a:endParaRPr lang="en-US" sz="1800" dirty="0" smtClean="0"/>
          </a:p>
          <a:p>
            <a:pPr algn="l"/>
            <a:r>
              <a:rPr lang="en-US" sz="1800" dirty="0" smtClean="0"/>
              <a:t>16:30</a:t>
            </a:r>
            <a:r>
              <a:rPr lang="en-US" sz="1800" dirty="0"/>
              <a:t>	</a:t>
            </a:r>
            <a:r>
              <a:rPr lang="en-US" sz="1800" dirty="0" smtClean="0"/>
              <a:t>Check-in for ferry</a:t>
            </a:r>
          </a:p>
          <a:p>
            <a:pPr algn="l"/>
            <a:r>
              <a:rPr lang="en-US" sz="1800" dirty="0" smtClean="0"/>
              <a:t> </a:t>
            </a:r>
            <a:endParaRPr lang="en-GB" sz="1800" dirty="0" smtClean="0"/>
          </a:p>
          <a:p>
            <a:pPr algn="l"/>
            <a:r>
              <a:rPr lang="en-GB" sz="1800" dirty="0" smtClean="0"/>
              <a:t>00:00</a:t>
            </a:r>
            <a:r>
              <a:rPr lang="en-GB" sz="1800" dirty="0"/>
              <a:t>	</a:t>
            </a:r>
            <a:r>
              <a:rPr lang="en-GB" sz="1800" dirty="0" smtClean="0"/>
              <a:t>Approximate </a:t>
            </a:r>
            <a:r>
              <a:rPr lang="en-GB" sz="1800" dirty="0"/>
              <a:t>arrival time back at the </a:t>
            </a:r>
            <a:r>
              <a:rPr lang="en-GB" sz="1800" dirty="0" smtClean="0"/>
              <a:t>school.</a:t>
            </a:r>
          </a:p>
          <a:p>
            <a:pPr algn="l"/>
            <a:r>
              <a:rPr lang="en-GB" sz="1800" dirty="0" smtClean="0"/>
              <a:t>Keep an eye on Twitter for </a:t>
            </a:r>
            <a:r>
              <a:rPr lang="en-GB" sz="1800" dirty="0"/>
              <a:t>t</a:t>
            </a:r>
            <a:r>
              <a:rPr lang="en-GB" sz="1800" dirty="0" smtClean="0"/>
              <a:t>ravel updates.</a:t>
            </a:r>
            <a:endParaRPr lang="en-GB" sz="1800" dirty="0"/>
          </a:p>
        </p:txBody>
      </p:sp>
      <p:sp>
        <p:nvSpPr>
          <p:cNvPr id="4" name="AutoShape 2" descr="https://encrypted-tbn3.gstatic.com/images?q=tbn:ANd9GcTzzOijy4axQ-H95noJRZAXyknonkHqzklfnuF296JL6R85ggzTG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59" b="99541" l="1299" r="100000">
                        <a14:foregroundMark x1="10823" y1="12385" x2="10823" y2="12385"/>
                        <a14:foregroundMark x1="16450" y1="83028" x2="16450" y2="83028"/>
                        <a14:foregroundMark x1="54113" y1="45872" x2="54113" y2="45872"/>
                        <a14:foregroundMark x1="49784" y1="50917" x2="49784" y2="50917"/>
                        <a14:foregroundMark x1="49784" y1="38991" x2="49784" y2="38991"/>
                        <a14:foregroundMark x1="49351" y1="50917" x2="49351" y2="50917"/>
                        <a14:foregroundMark x1="58009" y1="59633" x2="58009" y2="59633"/>
                        <a14:foregroundMark x1="68831" y1="65596" x2="50216" y2="61009"/>
                        <a14:foregroundMark x1="54113" y1="60550" x2="49784" y2="27523"/>
                        <a14:foregroundMark x1="40260" y1="21560" x2="59307" y2="31193"/>
                        <a14:foregroundMark x1="49351" y1="31193" x2="44156" y2="50459"/>
                      </a14:backgroundRemoval>
                    </a14:imgEffect>
                  </a14:imgLayer>
                </a14:imgProps>
              </a:ext>
              <a:ext uri="{28A0092B-C50C-407E-A947-70E740481C1C}">
                <a14:useLocalDpi xmlns:a14="http://schemas.microsoft.com/office/drawing/2010/main" val="0"/>
              </a:ext>
            </a:extLst>
          </a:blip>
          <a:srcRect/>
          <a:stretch>
            <a:fillRect/>
          </a:stretch>
        </p:blipFill>
        <p:spPr bwMode="auto">
          <a:xfrm>
            <a:off x="7832376" y="5691360"/>
            <a:ext cx="1100138"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4738" y="168513"/>
            <a:ext cx="1150286" cy="849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2915816" y="836712"/>
            <a:ext cx="4824536" cy="0"/>
          </a:xfrm>
          <a:prstGeom prst="line">
            <a:avLst/>
          </a:prstGeom>
          <a:ln w="57150"/>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039" y="4029173"/>
            <a:ext cx="2627784" cy="2862322"/>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solidFill>
                  <a:srgbClr val="002060"/>
                </a:solidFill>
              </a:rPr>
              <a:t>Staff</a:t>
            </a:r>
          </a:p>
          <a:p>
            <a:pPr marL="285750" indent="-285750">
              <a:buFont typeface="Arial" panose="020B0604020202020204" pitchFamily="34" charset="0"/>
              <a:buChar char="•"/>
            </a:pPr>
            <a:r>
              <a:rPr lang="en-GB" sz="2000" dirty="0" smtClean="0">
                <a:solidFill>
                  <a:srgbClr val="002060"/>
                </a:solidFill>
              </a:rPr>
              <a:t>Purpose</a:t>
            </a:r>
          </a:p>
          <a:p>
            <a:pPr marL="285750" indent="-285750">
              <a:buFont typeface="Arial" panose="020B0604020202020204" pitchFamily="34" charset="0"/>
              <a:buChar char="•"/>
            </a:pPr>
            <a:r>
              <a:rPr lang="en-GB" sz="2000" dirty="0" smtClean="0">
                <a:solidFill>
                  <a:schemeClr val="accent1"/>
                </a:solidFill>
              </a:rPr>
              <a:t>Itinerary</a:t>
            </a:r>
          </a:p>
          <a:p>
            <a:pPr marL="285750" indent="-285750">
              <a:buFont typeface="Arial" panose="020B0604020202020204" pitchFamily="34" charset="0"/>
              <a:buChar char="•"/>
            </a:pPr>
            <a:r>
              <a:rPr lang="en-GB" sz="2000" dirty="0" smtClean="0">
                <a:solidFill>
                  <a:srgbClr val="002060"/>
                </a:solidFill>
              </a:rPr>
              <a:t>Accommodation</a:t>
            </a:r>
          </a:p>
          <a:p>
            <a:pPr marL="285750" indent="-285750">
              <a:buFont typeface="Arial" panose="020B0604020202020204" pitchFamily="34" charset="0"/>
              <a:buChar char="•"/>
            </a:pPr>
            <a:r>
              <a:rPr lang="en-GB" sz="2000" dirty="0" smtClean="0">
                <a:solidFill>
                  <a:srgbClr val="002060"/>
                </a:solidFill>
              </a:rPr>
              <a:t>Organisation</a:t>
            </a:r>
          </a:p>
          <a:p>
            <a:pPr marL="285750" indent="-285750">
              <a:buFont typeface="Arial" panose="020B0604020202020204" pitchFamily="34" charset="0"/>
              <a:buChar char="•"/>
            </a:pPr>
            <a:r>
              <a:rPr lang="en-GB" sz="2000" dirty="0" smtClean="0">
                <a:solidFill>
                  <a:srgbClr val="002060"/>
                </a:solidFill>
              </a:rPr>
              <a:t>Packing list</a:t>
            </a:r>
          </a:p>
          <a:p>
            <a:pPr marL="285750" indent="-285750">
              <a:buFont typeface="Arial" panose="020B0604020202020204" pitchFamily="34" charset="0"/>
              <a:buChar char="•"/>
            </a:pPr>
            <a:r>
              <a:rPr lang="en-GB" sz="2000" dirty="0" smtClean="0">
                <a:solidFill>
                  <a:srgbClr val="002060"/>
                </a:solidFill>
              </a:rPr>
              <a:t>Pocket money</a:t>
            </a:r>
          </a:p>
          <a:p>
            <a:pPr marL="285750" indent="-285750">
              <a:buFont typeface="Arial" panose="020B0604020202020204" pitchFamily="34" charset="0"/>
              <a:buChar char="•"/>
            </a:pPr>
            <a:r>
              <a:rPr lang="en-GB" sz="2000" dirty="0" smtClean="0">
                <a:solidFill>
                  <a:srgbClr val="002060"/>
                </a:solidFill>
              </a:rPr>
              <a:t>Contacts</a:t>
            </a:r>
          </a:p>
          <a:p>
            <a:pPr marL="285750" indent="-285750">
              <a:buFont typeface="Arial" panose="020B0604020202020204" pitchFamily="34" charset="0"/>
              <a:buChar char="•"/>
            </a:pPr>
            <a:r>
              <a:rPr lang="en-GB" sz="2000" dirty="0" smtClean="0">
                <a:solidFill>
                  <a:srgbClr val="002060"/>
                </a:solidFill>
              </a:rPr>
              <a:t>Questions</a:t>
            </a:r>
            <a:endParaRPr lang="en-GB" sz="2000" dirty="0">
              <a:solidFill>
                <a:srgbClr val="002060"/>
              </a:solidFill>
            </a:endParaRPr>
          </a:p>
        </p:txBody>
      </p:sp>
    </p:spTree>
    <p:extLst>
      <p:ext uri="{BB962C8B-B14F-4D97-AF65-F5344CB8AC3E}">
        <p14:creationId xmlns:p14="http://schemas.microsoft.com/office/powerpoint/2010/main" val="8187377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71800" y="160338"/>
            <a:ext cx="5400600" cy="649804"/>
          </a:xfrm>
        </p:spPr>
        <p:txBody>
          <a:bodyPr/>
          <a:lstStyle/>
          <a:p>
            <a:pPr algn="l"/>
            <a:r>
              <a:rPr lang="en-GB" sz="4400" dirty="0" smtClean="0"/>
              <a:t>Accommodation</a:t>
            </a:r>
            <a:endParaRPr lang="en-GB" sz="4400" dirty="0"/>
          </a:p>
        </p:txBody>
      </p:sp>
      <p:sp>
        <p:nvSpPr>
          <p:cNvPr id="3" name="Subtitle 2"/>
          <p:cNvSpPr>
            <a:spLocks noGrp="1"/>
          </p:cNvSpPr>
          <p:nvPr>
            <p:ph type="subTitle" idx="1"/>
          </p:nvPr>
        </p:nvSpPr>
        <p:spPr>
          <a:xfrm>
            <a:off x="2843808" y="1031644"/>
            <a:ext cx="6261216" cy="4680520"/>
          </a:xfrm>
        </p:spPr>
        <p:txBody>
          <a:bodyPr>
            <a:normAutofit/>
          </a:bodyPr>
          <a:lstStyle/>
          <a:p>
            <a:pPr algn="ctr"/>
            <a:r>
              <a:rPr lang="en-GB" sz="2800" b="1" dirty="0" smtClean="0"/>
              <a:t>Chateau Beaumont</a:t>
            </a:r>
          </a:p>
          <a:p>
            <a:pPr algn="l"/>
            <a:endParaRPr lang="en-GB" sz="2000" dirty="0" smtClean="0"/>
          </a:p>
          <a:p>
            <a:pPr algn="l"/>
            <a:endParaRPr lang="en-GB" sz="3600" dirty="0" smtClean="0"/>
          </a:p>
          <a:p>
            <a:pPr algn="l"/>
            <a:r>
              <a:rPr lang="en-US" sz="2300" dirty="0" smtClean="0"/>
              <a:t>	</a:t>
            </a:r>
            <a:endParaRPr lang="en-GB" sz="3200" dirty="0"/>
          </a:p>
        </p:txBody>
      </p:sp>
      <p:sp>
        <p:nvSpPr>
          <p:cNvPr id="4" name="AutoShape 2" descr="https://encrypted-tbn3.gstatic.com/images?q=tbn:ANd9GcTzzOijy4axQ-H95noJRZAXyknonkHqzklfnuF296JL6R85ggzTG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59" b="99541" l="1299" r="100000">
                        <a14:foregroundMark x1="10823" y1="12385" x2="10823" y2="12385"/>
                        <a14:foregroundMark x1="16450" y1="83028" x2="16450" y2="83028"/>
                        <a14:foregroundMark x1="54113" y1="45872" x2="54113" y2="45872"/>
                        <a14:foregroundMark x1="49784" y1="50917" x2="49784" y2="50917"/>
                        <a14:foregroundMark x1="49784" y1="38991" x2="49784" y2="38991"/>
                        <a14:foregroundMark x1="49351" y1="50917" x2="49351" y2="50917"/>
                        <a14:foregroundMark x1="58009" y1="59633" x2="58009" y2="59633"/>
                        <a14:foregroundMark x1="68831" y1="65596" x2="50216" y2="61009"/>
                        <a14:foregroundMark x1="54113" y1="60550" x2="49784" y2="27523"/>
                        <a14:foregroundMark x1="40260" y1="21560" x2="59307" y2="31193"/>
                        <a14:foregroundMark x1="49351" y1="31193" x2="44156" y2="50459"/>
                      </a14:backgroundRemoval>
                    </a14:imgEffect>
                  </a14:imgLayer>
                </a14:imgProps>
              </a:ext>
              <a:ext uri="{28A0092B-C50C-407E-A947-70E740481C1C}">
                <a14:useLocalDpi xmlns:a14="http://schemas.microsoft.com/office/drawing/2010/main" val="0"/>
              </a:ext>
            </a:extLst>
          </a:blip>
          <a:srcRect/>
          <a:stretch>
            <a:fillRect/>
          </a:stretch>
        </p:blipFill>
        <p:spPr bwMode="auto">
          <a:xfrm>
            <a:off x="7832376" y="5691360"/>
            <a:ext cx="1100138"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4738" y="168513"/>
            <a:ext cx="1150286" cy="849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2915816" y="836712"/>
            <a:ext cx="4824536" cy="0"/>
          </a:xfrm>
          <a:prstGeom prst="line">
            <a:avLst/>
          </a:prstGeom>
          <a:ln w="57150"/>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039" y="4029173"/>
            <a:ext cx="2627784" cy="2862322"/>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solidFill>
                  <a:srgbClr val="002060"/>
                </a:solidFill>
              </a:rPr>
              <a:t>Staff</a:t>
            </a:r>
          </a:p>
          <a:p>
            <a:pPr marL="285750" indent="-285750">
              <a:buFont typeface="Arial" panose="020B0604020202020204" pitchFamily="34" charset="0"/>
              <a:buChar char="•"/>
            </a:pPr>
            <a:r>
              <a:rPr lang="en-GB" sz="2000" dirty="0" smtClean="0">
                <a:solidFill>
                  <a:srgbClr val="002060"/>
                </a:solidFill>
              </a:rPr>
              <a:t>Purpose</a:t>
            </a:r>
          </a:p>
          <a:p>
            <a:pPr marL="285750" indent="-285750">
              <a:buFont typeface="Arial" panose="020B0604020202020204" pitchFamily="34" charset="0"/>
              <a:buChar char="•"/>
            </a:pPr>
            <a:r>
              <a:rPr lang="en-GB" sz="2000" dirty="0" smtClean="0">
                <a:solidFill>
                  <a:srgbClr val="002060"/>
                </a:solidFill>
              </a:rPr>
              <a:t>Itinerary</a:t>
            </a:r>
          </a:p>
          <a:p>
            <a:pPr marL="285750" indent="-285750">
              <a:buFont typeface="Arial" panose="020B0604020202020204" pitchFamily="34" charset="0"/>
              <a:buChar char="•"/>
            </a:pPr>
            <a:r>
              <a:rPr lang="en-GB" sz="2000" dirty="0" smtClean="0">
                <a:solidFill>
                  <a:srgbClr val="FF0000"/>
                </a:solidFill>
              </a:rPr>
              <a:t>Accommodation</a:t>
            </a:r>
          </a:p>
          <a:p>
            <a:pPr marL="285750" indent="-285750">
              <a:buFont typeface="Arial" panose="020B0604020202020204" pitchFamily="34" charset="0"/>
              <a:buChar char="•"/>
            </a:pPr>
            <a:r>
              <a:rPr lang="en-GB" sz="2000" dirty="0" smtClean="0">
                <a:solidFill>
                  <a:srgbClr val="002060"/>
                </a:solidFill>
              </a:rPr>
              <a:t>Organisation</a:t>
            </a:r>
          </a:p>
          <a:p>
            <a:pPr marL="285750" indent="-285750">
              <a:buFont typeface="Arial" panose="020B0604020202020204" pitchFamily="34" charset="0"/>
              <a:buChar char="•"/>
            </a:pPr>
            <a:r>
              <a:rPr lang="en-GB" sz="2000" dirty="0" smtClean="0">
                <a:solidFill>
                  <a:srgbClr val="002060"/>
                </a:solidFill>
              </a:rPr>
              <a:t>Packing list</a:t>
            </a:r>
          </a:p>
          <a:p>
            <a:pPr marL="285750" indent="-285750">
              <a:buFont typeface="Arial" panose="020B0604020202020204" pitchFamily="34" charset="0"/>
              <a:buChar char="•"/>
            </a:pPr>
            <a:r>
              <a:rPr lang="en-GB" sz="2000" dirty="0" smtClean="0">
                <a:solidFill>
                  <a:srgbClr val="002060"/>
                </a:solidFill>
              </a:rPr>
              <a:t>Pocket money</a:t>
            </a:r>
          </a:p>
          <a:p>
            <a:pPr marL="285750" indent="-285750">
              <a:buFont typeface="Arial" panose="020B0604020202020204" pitchFamily="34" charset="0"/>
              <a:buChar char="•"/>
            </a:pPr>
            <a:r>
              <a:rPr lang="en-GB" sz="2000" dirty="0" smtClean="0">
                <a:solidFill>
                  <a:srgbClr val="002060"/>
                </a:solidFill>
              </a:rPr>
              <a:t>Contacts</a:t>
            </a:r>
          </a:p>
          <a:p>
            <a:pPr marL="285750" indent="-285750">
              <a:buFont typeface="Arial" panose="020B0604020202020204" pitchFamily="34" charset="0"/>
              <a:buChar char="•"/>
            </a:pPr>
            <a:r>
              <a:rPr lang="en-GB" sz="2000" dirty="0" smtClean="0">
                <a:solidFill>
                  <a:srgbClr val="002060"/>
                </a:solidFill>
              </a:rPr>
              <a:t>Questions</a:t>
            </a:r>
            <a:endParaRPr lang="en-GB" sz="2000" dirty="0">
              <a:solidFill>
                <a:srgbClr val="002060"/>
              </a:solidFill>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5816" y="1457525"/>
            <a:ext cx="6016698" cy="4360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descr="\\Sn08srv01\users_staff$\khudemann\My Documents\Miss Hudemann Documents 2014_2015\Trips_Day and Residential\Chateau Beaumont Risk Assessment trip 2015\6I2B004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9863" y="1124745"/>
            <a:ext cx="4124106" cy="27494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Sn08srv01\users_staff$\khudemann\My Documents\Miss Hudemann Documents 2014_2015\Trips_Day and Residential\Chateau Beaumont Risk Assessment trip 2015\6I2B0036.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11760" y="3488805"/>
            <a:ext cx="5014830" cy="334322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Sn08srv01\users_staff$\khudemann\My Documents\Miss Hudemann Documents 2014_2015\Trips_Day and Residential\Chateau Beaumont Risk Assessment trip 2015\6I2B004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71807" y="1628800"/>
            <a:ext cx="6575817" cy="43838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n08srv01\users_staff$\khudemann\My Documents\Miss Hudemann Documents 2014_2015\Trips_Day and Residential\Chateau Beaumont Risk Assessment trip 2015\6I2B002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85215" y="2852936"/>
            <a:ext cx="5747300" cy="38315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Sn08srv01\users_staff$\khudemann\My Documents\Miss Hudemann Documents 2014_2015\Trips_Day and Residential\Chateau Beaumont Risk Assessment trip 2015\6I2B0035.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7355" y="1121627"/>
            <a:ext cx="4133461" cy="2755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13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29"/>
                                        </p:tgtEl>
                                        <p:attrNameLst>
                                          <p:attrName>style.visibility</p:attrName>
                                        </p:attrNameLst>
                                      </p:cBhvr>
                                      <p:to>
                                        <p:strVal val="visible"/>
                                      </p:to>
                                    </p:set>
                                    <p:anim calcmode="lin" valueType="num">
                                      <p:cBhvr additive="base">
                                        <p:cTn id="23" dur="500" fill="hold"/>
                                        <p:tgtEl>
                                          <p:spTgt spid="1029"/>
                                        </p:tgtEl>
                                        <p:attrNameLst>
                                          <p:attrName>ppt_x</p:attrName>
                                        </p:attrNameLst>
                                      </p:cBhvr>
                                      <p:tavLst>
                                        <p:tav tm="0">
                                          <p:val>
                                            <p:strVal val="#ppt_x"/>
                                          </p:val>
                                        </p:tav>
                                        <p:tav tm="100000">
                                          <p:val>
                                            <p:strVal val="#ppt_x"/>
                                          </p:val>
                                        </p:tav>
                                      </p:tavLst>
                                    </p:anim>
                                    <p:anim calcmode="lin" valueType="num">
                                      <p:cBhvr additive="base">
                                        <p:cTn id="24"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30"/>
                                        </p:tgtEl>
                                        <p:attrNameLst>
                                          <p:attrName>style.visibility</p:attrName>
                                        </p:attrNameLst>
                                      </p:cBhvr>
                                      <p:to>
                                        <p:strVal val="visible"/>
                                      </p:to>
                                    </p:set>
                                    <p:anim calcmode="lin" valueType="num">
                                      <p:cBhvr additive="base">
                                        <p:cTn id="29" dur="500" fill="hold"/>
                                        <p:tgtEl>
                                          <p:spTgt spid="1030"/>
                                        </p:tgtEl>
                                        <p:attrNameLst>
                                          <p:attrName>ppt_x</p:attrName>
                                        </p:attrNameLst>
                                      </p:cBhvr>
                                      <p:tavLst>
                                        <p:tav tm="0">
                                          <p:val>
                                            <p:strVal val="#ppt_x"/>
                                          </p:val>
                                        </p:tav>
                                        <p:tav tm="100000">
                                          <p:val>
                                            <p:strVal val="#ppt_x"/>
                                          </p:val>
                                        </p:tav>
                                      </p:tavLst>
                                    </p:anim>
                                    <p:anim calcmode="lin" valueType="num">
                                      <p:cBhvr additive="base">
                                        <p:cTn id="30"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Custom 5">
      <a:dk1>
        <a:sysClr val="windowText" lastClr="000000"/>
      </a:dk1>
      <a:lt1>
        <a:sysClr val="window" lastClr="FFFFFF"/>
      </a:lt1>
      <a:dk2>
        <a:srgbClr val="0070C0"/>
      </a:dk2>
      <a:lt2>
        <a:srgbClr val="F4E7ED"/>
      </a:lt2>
      <a:accent1>
        <a:srgbClr val="FF0000"/>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935</TotalTime>
  <Words>1416</Words>
  <Application>Microsoft Office PowerPoint</Application>
  <PresentationFormat>On-screen Show (4:3)</PresentationFormat>
  <Paragraphs>390</Paragraphs>
  <Slides>18</Slides>
  <Notes>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Opulent</vt:lpstr>
      <vt:lpstr>Chateau Beaumont</vt:lpstr>
      <vt:lpstr>Staff</vt:lpstr>
      <vt:lpstr>Purpose</vt:lpstr>
      <vt:lpstr>Itinerary</vt:lpstr>
      <vt:lpstr>Itinerary</vt:lpstr>
      <vt:lpstr>Itinerary</vt:lpstr>
      <vt:lpstr>Itinerary</vt:lpstr>
      <vt:lpstr>Itinerary</vt:lpstr>
      <vt:lpstr>Accommodation</vt:lpstr>
      <vt:lpstr>Accommodation</vt:lpstr>
      <vt:lpstr>Accommodation</vt:lpstr>
      <vt:lpstr>Organisation</vt:lpstr>
      <vt:lpstr>Organisation</vt:lpstr>
      <vt:lpstr>Packing list</vt:lpstr>
      <vt:lpstr>Pocket money</vt:lpstr>
      <vt:lpstr>COntacts</vt:lpstr>
      <vt:lpstr>Questions</vt:lpstr>
      <vt:lpstr>PowerPoint Presentation</vt:lpstr>
    </vt:vector>
  </TitlesOfParts>
  <Company>Whitehill Primary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Touquet</dc:title>
  <dc:creator>Katja Hudemann</dc:creator>
  <cp:lastModifiedBy>Clare Bailey</cp:lastModifiedBy>
  <cp:revision>117</cp:revision>
  <dcterms:created xsi:type="dcterms:W3CDTF">2014-05-10T11:41:16Z</dcterms:created>
  <dcterms:modified xsi:type="dcterms:W3CDTF">2019-04-30T13:36:59Z</dcterms:modified>
</cp:coreProperties>
</file>